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1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1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1215" r:id="rId2"/>
    <p:sldId id="1220" r:id="rId3"/>
    <p:sldId id="1203" r:id="rId4"/>
    <p:sldId id="1204" r:id="rId5"/>
    <p:sldId id="1200" r:id="rId6"/>
    <p:sldId id="1201" r:id="rId7"/>
    <p:sldId id="1202" r:id="rId8"/>
    <p:sldId id="1205" r:id="rId9"/>
    <p:sldId id="1213" r:id="rId10"/>
    <p:sldId id="1214" r:id="rId11"/>
    <p:sldId id="1219" r:id="rId12"/>
    <p:sldId id="1190" r:id="rId13"/>
  </p:sldIdLst>
  <p:sldSz cx="12192000" cy="6858000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5630D4A-47D0-4421-9F6D-DD9BA91ABDA4}">
          <p14:sldIdLst>
            <p14:sldId id="1215"/>
            <p14:sldId id="1220"/>
            <p14:sldId id="1203"/>
            <p14:sldId id="1204"/>
            <p14:sldId id="1200"/>
            <p14:sldId id="1201"/>
            <p14:sldId id="1202"/>
            <p14:sldId id="1205"/>
            <p14:sldId id="1213"/>
            <p14:sldId id="1214"/>
            <p14:sldId id="1219"/>
            <p14:sldId id="11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F7E"/>
    <a:srgbClr val="FDC767"/>
    <a:srgbClr val="92D050"/>
    <a:srgbClr val="D16AB9"/>
    <a:srgbClr val="FCF6FB"/>
    <a:srgbClr val="7C6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24" autoAdjust="0"/>
    <p:restoredTop sz="96270" autoAdjust="0"/>
  </p:normalViewPr>
  <p:slideViewPr>
    <p:cSldViewPr snapToGrid="0">
      <p:cViewPr varScale="1">
        <p:scale>
          <a:sx n="110" d="100"/>
          <a:sy n="110" d="100"/>
        </p:scale>
        <p:origin x="438" y="108"/>
      </p:cViewPr>
      <p:guideLst>
        <p:guide orient="horz" pos="2160"/>
        <p:guide pos="37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tyshev_dm\Downloads\&#1056;&#1072;&#1073;&#1086;&#1095;&#1072;&#1103;%20&#1087;&#1072;&#1087;&#1082;&#1072;\&#1053;&#1072;&#1094;&#1087;&#1088;&#1086;&#1077;&#1082;&#1090;_&#1050;&#1040;&#1044;&#1056;&#1067;_&#1040;&#1053;&#1050;&#1045;&#1058;&#1048;&#1056;&#1054;&#1042;&#1040;&#1053;&#1048;&#1071;_&#1040;&#1057;&#1052;&#1047;\2025-12-01%20Anketa%20slushatelia_Sodeistvie%20zaniatost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1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'Плоц-плоц'!$A$103:$A$118</c:f>
              <c:strCache>
                <c:ptCount val="16"/>
                <c:pt idx="0">
                  <c:v>Монтажник радиоэлектронной аппаратуры и приборов</c:v>
                </c:pt>
                <c:pt idx="1">
                  <c:v>Швея
</c:v>
                </c:pt>
                <c:pt idx="2">
                  <c:v>Закройщик</c:v>
                </c:pt>
                <c:pt idx="3">
                  <c:v>Электромонтер по ремонту и обслуживанию электрооборудования
</c:v>
                </c:pt>
                <c:pt idx="4">
                  <c:v>Электрослесарь по обслуживанию и ремонту оборудования (4 разряд)</c:v>
                </c:pt>
                <c:pt idx="5">
                  <c:v>Горничная</c:v>
                </c:pt>
                <c:pt idx="6">
                  <c:v>Чертежник-конструктор</c:v>
                </c:pt>
                <c:pt idx="7">
                  <c:v>Программирование и доработка типовых конфигураций 1С_x000d_</c:v>
                </c:pt>
                <c:pt idx="8">
                  <c:v>Слесарь-ремонтник</c:v>
                </c:pt>
                <c:pt idx="9">
                  <c:v>Механик кондиционеров и холодильных установок_x000d_</c:v>
                </c:pt>
                <c:pt idx="10">
                  <c:v>Сборщик-клепальщик
</c:v>
                </c:pt>
                <c:pt idx="11">
                  <c:v>Аппаратчик производства хромовых соединений</c:v>
                </c:pt>
                <c:pt idx="12">
                  <c:v>Сварщик ручной дуговой сварки плавящимся покрытым электродом_x000d_</c:v>
                </c:pt>
                <c:pt idx="13">
                  <c:v>Стропальщик</c:v>
                </c:pt>
                <c:pt idx="14">
                  <c:v>Электрогазосварщик</c:v>
                </c:pt>
                <c:pt idx="15">
                  <c:v>Практическая подготовка наставников в сфере эксплуатации беспилотных авиационных систем​​​​​​​</c:v>
                </c:pt>
              </c:strCache>
            </c:strRef>
          </c:cat>
          <c:val>
            <c:numRef>
              <c:f>'Плоц-плоц'!$B$103:$B$118</c:f>
              <c:numCache>
                <c:formatCode>#\ ##0.0;#\ ##0.0</c:formatCode>
                <c:ptCount val="16"/>
                <c:pt idx="0">
                  <c:v>-1.1363636363636365</c:v>
                </c:pt>
                <c:pt idx="1">
                  <c:v>-1.1363636363636365</c:v>
                </c:pt>
                <c:pt idx="2">
                  <c:v>-1.1363636363636365</c:v>
                </c:pt>
                <c:pt idx="3">
                  <c:v>-2.2727272727272729</c:v>
                </c:pt>
                <c:pt idx="5">
                  <c:v>-1.1363636363636365</c:v>
                </c:pt>
                <c:pt idx="10">
                  <c:v>-1.1363636363636365</c:v>
                </c:pt>
                <c:pt idx="11">
                  <c:v>-3.4090909090909087</c:v>
                </c:pt>
                <c:pt idx="14">
                  <c:v>-1.1363636363636365</c:v>
                </c:pt>
                <c:pt idx="15">
                  <c:v>-12.5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2B-4DA0-B3C4-60E892F3D712}"/>
            </c:ext>
          </c:extLst>
        </c:ser>
        <c:ser>
          <c:idx val="1"/>
          <c:order val="1"/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'Плоц-плоц'!$A$103:$A$118</c:f>
              <c:strCache>
                <c:ptCount val="16"/>
                <c:pt idx="0">
                  <c:v>Монтажник радиоэлектронной аппаратуры и приборов</c:v>
                </c:pt>
                <c:pt idx="1">
                  <c:v>Швея
</c:v>
                </c:pt>
                <c:pt idx="2">
                  <c:v>Закройщик</c:v>
                </c:pt>
                <c:pt idx="3">
                  <c:v>Электромонтер по ремонту и обслуживанию электрооборудования
</c:v>
                </c:pt>
                <c:pt idx="4">
                  <c:v>Электрослесарь по обслуживанию и ремонту оборудования (4 разряд)</c:v>
                </c:pt>
                <c:pt idx="5">
                  <c:v>Горничная</c:v>
                </c:pt>
                <c:pt idx="6">
                  <c:v>Чертежник-конструктор</c:v>
                </c:pt>
                <c:pt idx="7">
                  <c:v>Программирование и доработка типовых конфигураций 1С_x000d_</c:v>
                </c:pt>
                <c:pt idx="8">
                  <c:v>Слесарь-ремонтник</c:v>
                </c:pt>
                <c:pt idx="9">
                  <c:v>Механик кондиционеров и холодильных установок_x000d_</c:v>
                </c:pt>
                <c:pt idx="10">
                  <c:v>Сборщик-клепальщик
</c:v>
                </c:pt>
                <c:pt idx="11">
                  <c:v>Аппаратчик производства хромовых соединений</c:v>
                </c:pt>
                <c:pt idx="12">
                  <c:v>Сварщик ручной дуговой сварки плавящимся покрытым электродом_x000d_</c:v>
                </c:pt>
                <c:pt idx="13">
                  <c:v>Стропальщик</c:v>
                </c:pt>
                <c:pt idx="14">
                  <c:v>Электрогазосварщик</c:v>
                </c:pt>
                <c:pt idx="15">
                  <c:v>Практическая подготовка наставников в сфере эксплуатации беспилотных авиационных систем​​​​​​​</c:v>
                </c:pt>
              </c:strCache>
            </c:strRef>
          </c:cat>
          <c:val>
            <c:numRef>
              <c:f>'Плоц-плоц'!$C$103:$C$118</c:f>
              <c:numCache>
                <c:formatCode>General</c:formatCode>
                <c:ptCount val="16"/>
                <c:pt idx="4" formatCode="#\ ##0.0;#\ ##0.0">
                  <c:v>2.2727272727272729</c:v>
                </c:pt>
                <c:pt idx="5" formatCode="#\ ##0.0;#\ ##0.0">
                  <c:v>1.1363636363636365</c:v>
                </c:pt>
                <c:pt idx="6" formatCode="#\ ##0.0;#\ ##0.0">
                  <c:v>3.4090909090909087</c:v>
                </c:pt>
                <c:pt idx="7" formatCode="#\ ##0.0;#\ ##0.0">
                  <c:v>4.5454545454545459</c:v>
                </c:pt>
                <c:pt idx="8" formatCode="#\ ##0.0;#\ ##0.0">
                  <c:v>4.5454545454545459</c:v>
                </c:pt>
                <c:pt idx="9" formatCode="#\ ##0.0;#\ ##0.0">
                  <c:v>6.8181818181818175</c:v>
                </c:pt>
                <c:pt idx="10" formatCode="#\ ##0.0;#\ ##0.0">
                  <c:v>5.6818181818181817</c:v>
                </c:pt>
                <c:pt idx="11" formatCode="#\ ##0.0;#\ ##0.0">
                  <c:v>4.5454545454545459</c:v>
                </c:pt>
                <c:pt idx="12" formatCode="#\ ##0.0;#\ ##0.0">
                  <c:v>9.0909090909090917</c:v>
                </c:pt>
                <c:pt idx="13" formatCode="#\ ##0.0;#\ ##0.0">
                  <c:v>13.636363636363635</c:v>
                </c:pt>
                <c:pt idx="14" formatCode="#\ ##0.0;#\ ##0.0">
                  <c:v>13.636363636363635</c:v>
                </c:pt>
                <c:pt idx="15" formatCode="#\ ##0.0;#\ ##0.0">
                  <c:v>5.6818181818181817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2B-4DA0-B3C4-60E892F3D7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overlap val="100"/>
        <c:axId val="676342239"/>
        <c:axId val="1408219135"/>
      </c:barChart>
      <c:catAx>
        <c:axId val="6763422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08219135"/>
        <c:crosses val="autoZero"/>
        <c:auto val="1"/>
        <c:lblAlgn val="ctr"/>
        <c:lblOffset val="700"/>
        <c:noMultiLvlLbl val="0"/>
      </c:catAx>
      <c:valAx>
        <c:axId val="1408219135"/>
        <c:scaling>
          <c:orientation val="minMax"/>
        </c:scaling>
        <c:delete val="1"/>
        <c:axPos val="b"/>
        <c:numFmt formatCode="#\ ##0.0;#\ ##0.0" sourceLinked="1"/>
        <c:majorTickMark val="none"/>
        <c:minorTickMark val="none"/>
        <c:tickLblPos val="nextTo"/>
        <c:crossAx val="6763422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 результаты сетевого взаимодействия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ЧЯртик!$D$2:$D$5</c:f>
              <c:strCache>
                <c:ptCount val="4"/>
                <c:pt idx="0">
                  <c:v>Занятость преподавателей и развитие материальной базы</c:v>
                </c:pt>
                <c:pt idx="1">
                  <c:v>Привлечение новых студентов,</c:v>
                </c:pt>
                <c:pt idx="2">
                  <c:v>Расширение образовательных программ,</c:v>
                </c:pt>
                <c:pt idx="3">
                  <c:v>Повышение качества подготовки,</c:v>
                </c:pt>
              </c:strCache>
            </c:strRef>
          </c:cat>
          <c:val>
            <c:numRef>
              <c:f>ЧЯртик!$E$2:$E$5</c:f>
              <c:numCache>
                <c:formatCode>0%</c:formatCode>
                <c:ptCount val="4"/>
                <c:pt idx="0">
                  <c:v>3.7037037037037035E-2</c:v>
                </c:pt>
                <c:pt idx="1">
                  <c:v>0.22222222222222221</c:v>
                </c:pt>
                <c:pt idx="2">
                  <c:v>0.37037037037037035</c:v>
                </c:pt>
                <c:pt idx="3">
                  <c:v>0.37037037037037035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B5-4C76-B253-917A164812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2030280735"/>
        <c:axId val="480611199"/>
      </c:barChart>
      <c:catAx>
        <c:axId val="203028073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80611199"/>
        <c:crosses val="autoZero"/>
        <c:auto val="1"/>
        <c:lblAlgn val="ctr"/>
        <c:lblOffset val="100"/>
        <c:noMultiLvlLbl val="0"/>
      </c:catAx>
      <c:valAx>
        <c:axId val="480611199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20302807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ser>
          <c:idx val="0"/>
          <c:order val="1"/>
          <c:tx>
            <c:v>Факт</c:v>
          </c:tx>
          <c:dPt>
            <c:idx val="0"/>
            <c:bubble3D val="0"/>
            <c:spPr>
              <a:solidFill>
                <a:schemeClr val="accent1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EB0-4F65-8AB9-9C2B65942CC2}"/>
              </c:ext>
            </c:extLst>
          </c:dPt>
          <c:dPt>
            <c:idx val="1"/>
            <c:bubble3D val="0"/>
            <c:spPr>
              <a:solidFill>
                <a:schemeClr val="accent1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EB0-4F65-8AB9-9C2B65942CC2}"/>
              </c:ext>
            </c:extLst>
          </c:dPt>
          <c:dLbls>
            <c:dLbl>
              <c:idx val="0"/>
              <c:layout>
                <c:manualLayout>
                  <c:x val="-0.17124009811788884"/>
                  <c:y val="0.14340878499598469"/>
                </c:manualLayout>
              </c:layout>
              <c:tx>
                <c:rich>
                  <a:bodyPr/>
                  <a:lstStyle/>
                  <a:p>
                    <a:fld id="{96345887-8749-4FD3-AC10-0291799C1D24}" type="VALUE">
                      <a:rPr lang="ru-RU" sz="1600" b="1" smtClean="0"/>
                      <a:pPr/>
                      <a:t>[ЗНАЧЕНИЕ]</a:t>
                    </a:fld>
                    <a:r>
                      <a:rPr lang="ru-RU" sz="1600" b="1" dirty="0"/>
                      <a:t>  </a:t>
                    </a:r>
                  </a:p>
                  <a:p>
                    <a:r>
                      <a:rPr lang="ru-RU" sz="1600" b="1" dirty="0"/>
                      <a:t>из 6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EB0-4F65-8AB9-9C2B65942CC2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EB0-4F65-8AB9-9C2B65942C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Ref>
              <c:f>ЧЯртик!$B$30:$B$31</c:f>
              <c:numCache>
                <c:formatCode>General</c:formatCode>
                <c:ptCount val="2"/>
                <c:pt idx="0">
                  <c:v>3.25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EB0-4F65-8AB9-9C2B65942C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doughnutChart>
        <c:varyColors val="1"/>
        <c:ser>
          <c:idx val="2"/>
          <c:order val="0"/>
          <c:tx>
            <c:v>Года</c:v>
          </c:tx>
          <c:dPt>
            <c:idx val="0"/>
            <c:bubble3D val="0"/>
            <c:spPr>
              <a:solidFill>
                <a:schemeClr val="accent1">
                  <a:shade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FEB0-4F65-8AB9-9C2B65942CC2}"/>
              </c:ext>
            </c:extLst>
          </c:dPt>
          <c:dPt>
            <c:idx val="1"/>
            <c:bubble3D val="0"/>
            <c:spPr>
              <a:solidFill>
                <a:schemeClr val="accent1">
                  <a:shade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FEB0-4F65-8AB9-9C2B65942CC2}"/>
              </c:ext>
            </c:extLst>
          </c:dPt>
          <c:dPt>
            <c:idx val="2"/>
            <c:bubble3D val="0"/>
            <c:spPr>
              <a:solidFill>
                <a:schemeClr val="accent1">
                  <a:shade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FEB0-4F65-8AB9-9C2B65942CC2}"/>
              </c:ext>
            </c:extLst>
          </c:dPt>
          <c:dPt>
            <c:idx val="3"/>
            <c:bubble3D val="0"/>
            <c:spPr>
              <a:solidFill>
                <a:schemeClr val="accent1">
                  <a:tint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FEB0-4F65-8AB9-9C2B65942CC2}"/>
              </c:ext>
            </c:extLst>
          </c:dPt>
          <c:dPt>
            <c:idx val="4"/>
            <c:bubble3D val="0"/>
            <c:spPr>
              <a:solidFill>
                <a:schemeClr val="accent1">
                  <a:tint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FEB0-4F65-8AB9-9C2B65942CC2}"/>
              </c:ext>
            </c:extLst>
          </c:dPt>
          <c:dPt>
            <c:idx val="5"/>
            <c:bubble3D val="0"/>
            <c:spPr>
              <a:solidFill>
                <a:schemeClr val="accent1">
                  <a:tint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FEB0-4F65-8AB9-9C2B65942CC2}"/>
              </c:ext>
            </c:extLst>
          </c:dPt>
          <c:val>
            <c:numRef>
              <c:f>ЧЯртик!$A$30:$A$35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FEB0-4F65-8AB9-9C2B65942C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60"/>
        <c:holeSize val="66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сложности сетевого взаимодействия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ЧЯртик!$G$2:$G$6</c:f>
              <c:strCache>
                <c:ptCount val="5"/>
                <c:pt idx="0">
                  <c:v>Регистрация и работа слушателей на платформе</c:v>
                </c:pt>
                <c:pt idx="1">
                  <c:v>Избыточное количество согласований и проверок,</c:v>
                </c:pt>
                <c:pt idx="2">
                  <c:v>Не было сложностей</c:v>
                </c:pt>
                <c:pt idx="3">
                  <c:v>Избыточная отчётность,</c:v>
                </c:pt>
                <c:pt idx="4">
                  <c:v>Излишняя формализация процедур и документации.</c:v>
                </c:pt>
              </c:strCache>
            </c:strRef>
          </c:cat>
          <c:val>
            <c:numRef>
              <c:f>ЧЯртик!$H$2:$H$6</c:f>
              <c:numCache>
                <c:formatCode>0%</c:formatCode>
                <c:ptCount val="5"/>
                <c:pt idx="0">
                  <c:v>3.8461538461538464E-2</c:v>
                </c:pt>
                <c:pt idx="1">
                  <c:v>0.19230769230769232</c:v>
                </c:pt>
                <c:pt idx="2">
                  <c:v>0.23076923076923078</c:v>
                </c:pt>
                <c:pt idx="3">
                  <c:v>0.26923076923076922</c:v>
                </c:pt>
                <c:pt idx="4">
                  <c:v>0.26923076923076922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36-4EBA-9C71-8BEE2A9690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2030280735"/>
        <c:axId val="480611199"/>
      </c:barChart>
      <c:catAx>
        <c:axId val="203028073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80611199"/>
        <c:crosses val="autoZero"/>
        <c:auto val="1"/>
        <c:lblAlgn val="ctr"/>
        <c:lblOffset val="100"/>
        <c:noMultiLvlLbl val="0"/>
      </c:catAx>
      <c:valAx>
        <c:axId val="480611199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20302807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Насколько Вы удовлетворены следующими характеристиками сетевого взаимодействия?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ЧЯртик!$J$2:$J$4</c:f>
              <c:strCache>
                <c:ptCount val="3"/>
                <c:pt idx="0">
                  <c:v>Финансовые.</c:v>
                </c:pt>
                <c:pt idx="1">
                  <c:v>Организационные,</c:v>
                </c:pt>
                <c:pt idx="2">
                  <c:v>Информационные,</c:v>
                </c:pt>
              </c:strCache>
            </c:strRef>
          </c:cat>
          <c:val>
            <c:numRef>
              <c:f>ЧЯртик!$K$2:$K$4</c:f>
              <c:numCache>
                <c:formatCode>General</c:formatCode>
                <c:ptCount val="3"/>
                <c:pt idx="0">
                  <c:v>9</c:v>
                </c:pt>
                <c:pt idx="1">
                  <c:v>9.5</c:v>
                </c:pt>
                <c:pt idx="2">
                  <c:v>9.6875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A1-4091-8D0C-3DFF4E8D77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2030280735"/>
        <c:axId val="480611199"/>
      </c:barChart>
      <c:catAx>
        <c:axId val="203028073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80611199"/>
        <c:crosses val="autoZero"/>
        <c:auto val="1"/>
        <c:lblAlgn val="ctr"/>
        <c:lblOffset val="100"/>
        <c:noMultiLvlLbl val="0"/>
      </c:catAx>
      <c:valAx>
        <c:axId val="48061119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0302807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возраст обучающихся по программам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gradFill>
              <a:gsLst>
                <a:gs pos="5000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2700000" scaled="1"/>
            </a:gra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50000">
                    <a:schemeClr val="accent1">
                      <a:shade val="30000"/>
                      <a:satMod val="115000"/>
                    </a:schemeClr>
                  </a:gs>
                  <a:gs pos="50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686-4ABE-87D4-9F3FFB6087F6}"/>
              </c:ext>
            </c:extLst>
          </c:dPt>
          <c:dPt>
            <c:idx val="15"/>
            <c:invertIfNegative val="0"/>
            <c:bubble3D val="0"/>
            <c:spPr>
              <a:gradFill>
                <a:gsLst>
                  <a:gs pos="50000">
                    <a:schemeClr val="accent1">
                      <a:shade val="30000"/>
                      <a:satMod val="115000"/>
                    </a:schemeClr>
                  </a:gs>
                  <a:gs pos="50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686-4ABE-87D4-9F3FFB6087F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'Плоц-плоц'!$D$2:$D$17</c:f>
              <c:strCache>
                <c:ptCount val="16"/>
                <c:pt idx="0">
                  <c:v>Сборщик-клепальщик
</c:v>
                </c:pt>
                <c:pt idx="1">
                  <c:v>Слесарь-ремонтник</c:v>
                </c:pt>
                <c:pt idx="2">
                  <c:v>Электрогазосварщик</c:v>
                </c:pt>
                <c:pt idx="3">
                  <c:v>Практическая подготовка наставников в сфере эксплуатации беспилотных авиационных систем​​​​​​​</c:v>
                </c:pt>
                <c:pt idx="4">
                  <c:v>Электромонтер по ремонту и обслуживанию электрооборудования
</c:v>
                </c:pt>
                <c:pt idx="5">
                  <c:v>Аппаратчик производства хромовых соединений</c:v>
                </c:pt>
                <c:pt idx="6">
                  <c:v>Механик кондиционеров и холодильных установок_x000d_</c:v>
                </c:pt>
                <c:pt idx="7">
                  <c:v>Стропальщик</c:v>
                </c:pt>
                <c:pt idx="8">
                  <c:v>Сварщик ручной дуговой сварки плавящимся покрытым электродом_x000d_</c:v>
                </c:pt>
                <c:pt idx="9">
                  <c:v>Программирование и доработка типовых конфигураций 1С_x000d_</c:v>
                </c:pt>
                <c:pt idx="10">
                  <c:v>Чертежник-конструктор</c:v>
                </c:pt>
                <c:pt idx="11">
                  <c:v>Электрослесарь по обслуживанию и ремонту оборудования (4 разряд)</c:v>
                </c:pt>
                <c:pt idx="12">
                  <c:v>Горничная</c:v>
                </c:pt>
                <c:pt idx="13">
                  <c:v>Швея
</c:v>
                </c:pt>
                <c:pt idx="14">
                  <c:v>Монтажник радиоэлектронной аппаратуры и приборов</c:v>
                </c:pt>
                <c:pt idx="15">
                  <c:v>Закройщик</c:v>
                </c:pt>
              </c:strCache>
            </c:strRef>
          </c:cat>
          <c:val>
            <c:numRef>
              <c:f>'Плоц-плоц'!$E$2:$E$17</c:f>
              <c:numCache>
                <c:formatCode>0.0</c:formatCode>
                <c:ptCount val="16"/>
                <c:pt idx="0">
                  <c:v>18.5</c:v>
                </c:pt>
                <c:pt idx="1">
                  <c:v>26.75</c:v>
                </c:pt>
                <c:pt idx="2">
                  <c:v>28.923076923076923</c:v>
                </c:pt>
                <c:pt idx="3">
                  <c:v>30.5625</c:v>
                </c:pt>
                <c:pt idx="4">
                  <c:v>33</c:v>
                </c:pt>
                <c:pt idx="5">
                  <c:v>34.571428571428569</c:v>
                </c:pt>
                <c:pt idx="6">
                  <c:v>37</c:v>
                </c:pt>
                <c:pt idx="7">
                  <c:v>38.5</c:v>
                </c:pt>
                <c:pt idx="8">
                  <c:v>38.625</c:v>
                </c:pt>
                <c:pt idx="9">
                  <c:v>39</c:v>
                </c:pt>
                <c:pt idx="10">
                  <c:v>42.333333333333336</c:v>
                </c:pt>
                <c:pt idx="11">
                  <c:v>42.5</c:v>
                </c:pt>
                <c:pt idx="12">
                  <c:v>43</c:v>
                </c:pt>
                <c:pt idx="13">
                  <c:v>44</c:v>
                </c:pt>
                <c:pt idx="14">
                  <c:v>51</c:v>
                </c:pt>
                <c:pt idx="1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86-4ABE-87D4-9F3FFB6087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1895089231"/>
        <c:axId val="1252855199"/>
      </c:barChart>
      <c:catAx>
        <c:axId val="189508923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52855199"/>
        <c:crosses val="autoZero"/>
        <c:auto val="1"/>
        <c:lblAlgn val="ctr"/>
        <c:lblOffset val="100"/>
        <c:noMultiLvlLbl val="0"/>
      </c:catAx>
      <c:valAx>
        <c:axId val="1252855199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18950892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География</a:t>
            </a:r>
            <a:r>
              <a:rPr lang="ru-RU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слушателей</a:t>
            </a: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'Плоц-плоц'!$G$1:$G$16</c:f>
              <c:strCache>
                <c:ptCount val="16"/>
                <c:pt idx="0">
                  <c:v>Арамиль</c:v>
                </c:pt>
                <c:pt idx="1">
                  <c:v>Ивдель</c:v>
                </c:pt>
                <c:pt idx="2">
                  <c:v>Свердловское</c:v>
                </c:pt>
                <c:pt idx="3">
                  <c:v>Верхняя Пышма</c:v>
                </c:pt>
                <c:pt idx="4">
                  <c:v>Берёзовский</c:v>
                </c:pt>
                <c:pt idx="5">
                  <c:v>Полевской</c:v>
                </c:pt>
                <c:pt idx="6">
                  <c:v>Нижний Тагил</c:v>
                </c:pt>
                <c:pt idx="7">
                  <c:v>Ирбит</c:v>
                </c:pt>
                <c:pt idx="8">
                  <c:v>Туринск</c:v>
                </c:pt>
                <c:pt idx="9">
                  <c:v>Красноуральск</c:v>
                </c:pt>
                <c:pt idx="10">
                  <c:v>Каменск-Уральский</c:v>
                </c:pt>
                <c:pt idx="11">
                  <c:v>Первоуральск</c:v>
                </c:pt>
                <c:pt idx="12">
                  <c:v>Краснотурьинск</c:v>
                </c:pt>
                <c:pt idx="13">
                  <c:v>Североуральск</c:v>
                </c:pt>
                <c:pt idx="14">
                  <c:v>Екатеринбург</c:v>
                </c:pt>
                <c:pt idx="15">
                  <c:v>Карпинск</c:v>
                </c:pt>
              </c:strCache>
            </c:strRef>
          </c:cat>
          <c:val>
            <c:numRef>
              <c:f>'Плоц-плоц'!$H$1:$H$16</c:f>
              <c:numCache>
                <c:formatCode>0.0%</c:formatCode>
                <c:ptCount val="16"/>
                <c:pt idx="0">
                  <c:v>1.3888888888888888E-2</c:v>
                </c:pt>
                <c:pt idx="1">
                  <c:v>1.3888888888888888E-2</c:v>
                </c:pt>
                <c:pt idx="2">
                  <c:v>1.3888888888888888E-2</c:v>
                </c:pt>
                <c:pt idx="3">
                  <c:v>1.3888888888888888E-2</c:v>
                </c:pt>
                <c:pt idx="4">
                  <c:v>1.3888888888888888E-2</c:v>
                </c:pt>
                <c:pt idx="5">
                  <c:v>1.3888888888888888E-2</c:v>
                </c:pt>
                <c:pt idx="6">
                  <c:v>1.3888888888888888E-2</c:v>
                </c:pt>
                <c:pt idx="7">
                  <c:v>4.1666666666666664E-2</c:v>
                </c:pt>
                <c:pt idx="8">
                  <c:v>5.5555555555555552E-2</c:v>
                </c:pt>
                <c:pt idx="9">
                  <c:v>5.5555555555555552E-2</c:v>
                </c:pt>
                <c:pt idx="10">
                  <c:v>6.9444444444444448E-2</c:v>
                </c:pt>
                <c:pt idx="11">
                  <c:v>9.7222222222222224E-2</c:v>
                </c:pt>
                <c:pt idx="12">
                  <c:v>0.125</c:v>
                </c:pt>
                <c:pt idx="13">
                  <c:v>0.1388888888888889</c:v>
                </c:pt>
                <c:pt idx="14">
                  <c:v>0.15277777777777779</c:v>
                </c:pt>
                <c:pt idx="15">
                  <c:v>0.16666666666666666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1B-4507-A1AF-6DEE323F24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1895089231"/>
        <c:axId val="1252855199"/>
      </c:barChart>
      <c:catAx>
        <c:axId val="189508923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52855199"/>
        <c:crosses val="autoZero"/>
        <c:auto val="1"/>
        <c:lblAlgn val="ctr"/>
        <c:lblOffset val="100"/>
        <c:noMultiLvlLbl val="0"/>
      </c:catAx>
      <c:valAx>
        <c:axId val="1252855199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18950892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образования слушателей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'Плоц-плоц'!$J$1:$J$4</c:f>
              <c:strCache>
                <c:ptCount val="4"/>
                <c:pt idx="0">
                  <c:v>Высшее военное образование (ВУ МО, командное училище и другие.)</c:v>
                </c:pt>
                <c:pt idx="1">
                  <c:v>Высшее образование (бакалавриат)</c:v>
                </c:pt>
                <c:pt idx="2">
                  <c:v>Общее образование, неполное среднее образование</c:v>
                </c:pt>
                <c:pt idx="3">
                  <c:v>Среднее профессиональное образование (колледж, техникум и т.д.)</c:v>
                </c:pt>
              </c:strCache>
            </c:strRef>
          </c:cat>
          <c:val>
            <c:numRef>
              <c:f>'Плоц-плоц'!$K$1:$K$4</c:f>
              <c:numCache>
                <c:formatCode>0%</c:formatCode>
                <c:ptCount val="4"/>
                <c:pt idx="0">
                  <c:v>2.2727272727272728E-2</c:v>
                </c:pt>
                <c:pt idx="1">
                  <c:v>0.13636363636363635</c:v>
                </c:pt>
                <c:pt idx="2">
                  <c:v>0.20454545454545456</c:v>
                </c:pt>
                <c:pt idx="3">
                  <c:v>0.63636363636363635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13-4EC7-A429-65BCED22BE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1895089231"/>
        <c:axId val="1252855199"/>
      </c:barChart>
      <c:catAx>
        <c:axId val="189508923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52855199"/>
        <c:crosses val="autoZero"/>
        <c:auto val="1"/>
        <c:lblAlgn val="ctr"/>
        <c:lblOffset val="100"/>
        <c:noMultiLvlLbl val="0"/>
      </c:catAx>
      <c:valAx>
        <c:axId val="1252855199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8950892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центры обучения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Лист1!$A$23:$A$33</c:f>
              <c:strCache>
                <c:ptCount val="11"/>
                <c:pt idx="0">
                  <c:v>Уральский радиотехнический колледж им. А. С. Попова</c:v>
                </c:pt>
                <c:pt idx="1">
                  <c:v>Свердловский областной медицинский колледж</c:v>
                </c:pt>
                <c:pt idx="2">
                  <c:v>Красноуральский многопрофильный техникум</c:v>
                </c:pt>
                <c:pt idx="3">
                  <c:v>Уральский колледж строительства, архитектуры и предпринимательства</c:v>
                </c:pt>
                <c:pt idx="4">
                  <c:v>Первоуральский политехникум</c:v>
                </c:pt>
                <c:pt idx="5">
                  <c:v>Екатеринбургский техникум отраслевых технологий и сервиса</c:v>
                </c:pt>
                <c:pt idx="6">
                  <c:v>Краснотурьинский политехникум</c:v>
                </c:pt>
                <c:pt idx="7">
                  <c:v>Екатеринбургский экономико-технологический колледж</c:v>
                </c:pt>
                <c:pt idx="8">
                  <c:v>Карпинский машиностроительный техникум</c:v>
                </c:pt>
                <c:pt idx="9">
                  <c:v>Североуральский политехникум</c:v>
                </c:pt>
                <c:pt idx="10">
                  <c:v>Ирбитский гуманитарный колледж</c:v>
                </c:pt>
              </c:strCache>
            </c:strRef>
          </c:cat>
          <c:val>
            <c:numRef>
              <c:f>Лист1!$B$23:$B$33</c:f>
              <c:numCache>
                <c:formatCode>0.0%</c:formatCode>
                <c:ptCount val="11"/>
                <c:pt idx="0">
                  <c:v>1.1363636363636364E-2</c:v>
                </c:pt>
                <c:pt idx="1">
                  <c:v>3.4090909090909088E-2</c:v>
                </c:pt>
                <c:pt idx="2">
                  <c:v>4.5454545454545456E-2</c:v>
                </c:pt>
                <c:pt idx="3">
                  <c:v>6.8181818181818177E-2</c:v>
                </c:pt>
                <c:pt idx="4">
                  <c:v>7.9545454545454544E-2</c:v>
                </c:pt>
                <c:pt idx="5">
                  <c:v>9.0909090909090912E-2</c:v>
                </c:pt>
                <c:pt idx="6">
                  <c:v>0.10227272727272728</c:v>
                </c:pt>
                <c:pt idx="7">
                  <c:v>0.11363636363636363</c:v>
                </c:pt>
                <c:pt idx="8">
                  <c:v>0.125</c:v>
                </c:pt>
                <c:pt idx="9">
                  <c:v>0.14772727272727273</c:v>
                </c:pt>
                <c:pt idx="10">
                  <c:v>0.18181818181818182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13-4871-B113-79E6F17BDB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1396633727"/>
        <c:axId val="1298836015"/>
      </c:barChart>
      <c:catAx>
        <c:axId val="139663372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98836015"/>
        <c:crosses val="autoZero"/>
        <c:auto val="1"/>
        <c:lblAlgn val="ctr"/>
        <c:lblOffset val="100"/>
        <c:noMultiLvlLbl val="0"/>
      </c:catAx>
      <c:valAx>
        <c:axId val="1298836015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13966337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подготовки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'Плоц-плоц'!$A$1:$A$16</c:f>
              <c:strCache>
                <c:ptCount val="16"/>
                <c:pt idx="0">
                  <c:v>Монтажник радиоэлектронной аппаратуры и приборов</c:v>
                </c:pt>
                <c:pt idx="1">
                  <c:v>Закройщик</c:v>
                </c:pt>
                <c:pt idx="2">
                  <c:v>Швея
</c:v>
                </c:pt>
                <c:pt idx="3">
                  <c:v>Электромонтер по ремонту и обслуживанию электрооборудования
</c:v>
                </c:pt>
                <c:pt idx="4">
                  <c:v>Электрослесарь по обслуживанию и ремонту оборудования (4 разряд)</c:v>
                </c:pt>
                <c:pt idx="5">
                  <c:v>Горничная</c:v>
                </c:pt>
                <c:pt idx="6">
                  <c:v>Чертежник-конструктор</c:v>
                </c:pt>
                <c:pt idx="7">
                  <c:v>Слесарь-ремонтник</c:v>
                </c:pt>
                <c:pt idx="8">
                  <c:v>Программирование и доработка типовых конфигураций 1С_x000d_</c:v>
                </c:pt>
                <c:pt idx="9">
                  <c:v>Механик кондиционеров и холодильных установок_x000d_</c:v>
                </c:pt>
                <c:pt idx="10">
                  <c:v>Сборщик-клепальщик
</c:v>
                </c:pt>
                <c:pt idx="11">
                  <c:v>Аппаратчик производства хромовых соединений</c:v>
                </c:pt>
                <c:pt idx="12">
                  <c:v>Сварщик ручной дуговой сварки плавящимся покрытым электродом_x000d_</c:v>
                </c:pt>
                <c:pt idx="13">
                  <c:v>Стропальщик</c:v>
                </c:pt>
                <c:pt idx="14">
                  <c:v>Электрогазосварщик</c:v>
                </c:pt>
                <c:pt idx="15">
                  <c:v>Практическая подготовка наставников в сфере эксплуатации беспилотных авиационных систем​​​​​​​</c:v>
                </c:pt>
              </c:strCache>
            </c:strRef>
          </c:cat>
          <c:val>
            <c:numRef>
              <c:f>'Плоц-плоц'!$B$1:$B$16</c:f>
              <c:numCache>
                <c:formatCode>0.0%</c:formatCode>
                <c:ptCount val="16"/>
                <c:pt idx="0">
                  <c:v>1.1363636363636364E-2</c:v>
                </c:pt>
                <c:pt idx="1">
                  <c:v>1.1363636363636364E-2</c:v>
                </c:pt>
                <c:pt idx="2">
                  <c:v>1.1363636363636364E-2</c:v>
                </c:pt>
                <c:pt idx="3">
                  <c:v>2.2727272727272728E-2</c:v>
                </c:pt>
                <c:pt idx="4">
                  <c:v>2.2727272727272728E-2</c:v>
                </c:pt>
                <c:pt idx="5">
                  <c:v>2.2727272727272728E-2</c:v>
                </c:pt>
                <c:pt idx="6">
                  <c:v>3.4090909090909088E-2</c:v>
                </c:pt>
                <c:pt idx="7">
                  <c:v>4.5454545454545456E-2</c:v>
                </c:pt>
                <c:pt idx="8">
                  <c:v>4.5454545454545456E-2</c:v>
                </c:pt>
                <c:pt idx="9">
                  <c:v>6.8181818181818177E-2</c:v>
                </c:pt>
                <c:pt idx="10">
                  <c:v>6.8181818181818177E-2</c:v>
                </c:pt>
                <c:pt idx="11">
                  <c:v>7.9545454545454544E-2</c:v>
                </c:pt>
                <c:pt idx="12">
                  <c:v>9.0909090909090912E-2</c:v>
                </c:pt>
                <c:pt idx="13">
                  <c:v>0.13636363636363635</c:v>
                </c:pt>
                <c:pt idx="14">
                  <c:v>0.15160000000000001</c:v>
                </c:pt>
                <c:pt idx="15">
                  <c:v>0.18181818181818182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BB-453F-9AA4-DB1836C8E3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1396636927"/>
        <c:axId val="1298846831"/>
      </c:barChart>
      <c:catAx>
        <c:axId val="139663692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98846831"/>
        <c:crosses val="autoZero"/>
        <c:auto val="1"/>
        <c:lblAlgn val="ctr"/>
        <c:lblOffset val="100"/>
        <c:noMultiLvlLbl val="0"/>
      </c:catAx>
      <c:valAx>
        <c:axId val="1298846831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13966369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Насколько Вы удовлетворены / порекомендуете</a:t>
            </a:r>
            <a:r>
              <a:rPr lang="ru-RU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свою специальность?, средняя оценка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2.156273823005574E-2"/>
          <c:y val="0.17733773236289713"/>
          <c:w val="0.48267888544876347"/>
          <c:h val="0.7858275736135954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'Плоц-плоц'!$A$51:$A$55</c:f>
              <c:strCache>
                <c:ptCount val="5"/>
                <c:pt idx="0">
                  <c:v>Электромонтер по ремонту и обслуживанию электрооборудования
</c:v>
                </c:pt>
                <c:pt idx="1">
                  <c:v>Механик кондиционеров и холодильных установок_x000d_</c:v>
                </c:pt>
                <c:pt idx="2">
                  <c:v>Сварщик ручной дуговой сварки плавящимся покрытым электродом_x000d_</c:v>
                </c:pt>
                <c:pt idx="3">
                  <c:v>Сборщик-клепальщик
</c:v>
                </c:pt>
                <c:pt idx="4">
                  <c:v>Слесарь-ремонтник</c:v>
                </c:pt>
              </c:strCache>
            </c:strRef>
          </c:cat>
          <c:val>
            <c:numRef>
              <c:f>'Плоц-плоц'!$B$51:$B$55</c:f>
              <c:numCache>
                <c:formatCode>#\ ##0.0;#\ ##0.0</c:formatCode>
                <c:ptCount val="5"/>
                <c:pt idx="0">
                  <c:v>-8.5</c:v>
                </c:pt>
                <c:pt idx="1">
                  <c:v>-8.5</c:v>
                </c:pt>
                <c:pt idx="2">
                  <c:v>-9</c:v>
                </c:pt>
                <c:pt idx="3">
                  <c:v>-9.3333333333333339</c:v>
                </c:pt>
                <c:pt idx="4">
                  <c:v>-9.5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C1-4C0B-96FA-71EA3F13A6A5}"/>
            </c:ext>
          </c:extLst>
        </c:ser>
        <c:ser>
          <c:idx val="1"/>
          <c:order val="1"/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'Плоц-плоц'!$A$51:$A$55</c:f>
              <c:strCache>
                <c:ptCount val="5"/>
                <c:pt idx="0">
                  <c:v>Электромонтер по ремонту и обслуживанию электрооборудования
</c:v>
                </c:pt>
                <c:pt idx="1">
                  <c:v>Механик кондиционеров и холодильных установок_x000d_</c:v>
                </c:pt>
                <c:pt idx="2">
                  <c:v>Сварщик ручной дуговой сварки плавящимся покрытым электродом_x000d_</c:v>
                </c:pt>
                <c:pt idx="3">
                  <c:v>Сборщик-клепальщик
</c:v>
                </c:pt>
                <c:pt idx="4">
                  <c:v>Слесарь-ремонтник</c:v>
                </c:pt>
              </c:strCache>
            </c:strRef>
          </c:cat>
          <c:val>
            <c:numRef>
              <c:f>'Плоц-плоц'!$C$51:$C$55</c:f>
              <c:numCache>
                <c:formatCode>#\ ##0.0;#\ ##0.0</c:formatCode>
                <c:ptCount val="5"/>
                <c:pt idx="0">
                  <c:v>9</c:v>
                </c:pt>
                <c:pt idx="1">
                  <c:v>8.5</c:v>
                </c:pt>
                <c:pt idx="2">
                  <c:v>9.375</c:v>
                </c:pt>
                <c:pt idx="3">
                  <c:v>9.6666666666666661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C1-4C0B-96FA-71EA3F13A6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overlap val="100"/>
        <c:axId val="676342239"/>
        <c:axId val="1408219135"/>
      </c:barChart>
      <c:catAx>
        <c:axId val="6763422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08219135"/>
        <c:crosses val="autoZero"/>
        <c:auto val="1"/>
        <c:lblAlgn val="ctr"/>
        <c:lblOffset val="250"/>
        <c:noMultiLvlLbl val="0"/>
      </c:catAx>
      <c:valAx>
        <c:axId val="1408219135"/>
        <c:scaling>
          <c:orientation val="minMax"/>
        </c:scaling>
        <c:delete val="1"/>
        <c:axPos val="b"/>
        <c:numFmt formatCode="#\ ##0.0;#\ ##0.0" sourceLinked="1"/>
        <c:majorTickMark val="none"/>
        <c:minorTickMark val="none"/>
        <c:tickLblPos val="nextTo"/>
        <c:crossAx val="6763422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шкале от 1 до 10 дайте оценку образовательного процесса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2.2280090562108983E-2"/>
          <c:y val="0.11481414942035087"/>
          <c:w val="0.46546857087811944"/>
          <c:h val="0.8535161648332489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'Плоц-плоц'!$A$86:$A$92</c:f>
              <c:strCache>
                <c:ptCount val="7"/>
                <c:pt idx="0">
                  <c:v>Механик кондиционеров и холодильных установок_x000d_</c:v>
                </c:pt>
                <c:pt idx="1">
                  <c:v>Сборщик-клепальщик
</c:v>
                </c:pt>
                <c:pt idx="2">
                  <c:v>Сварщик ручной дуговой сварки плавящимся покрытым электродом_x000d_</c:v>
                </c:pt>
                <c:pt idx="3">
                  <c:v>Стропальщик</c:v>
                </c:pt>
                <c:pt idx="4">
                  <c:v>Слесарь-ремонтник</c:v>
                </c:pt>
                <c:pt idx="5">
                  <c:v>Электрогазосварщик</c:v>
                </c:pt>
                <c:pt idx="6">
                  <c:v>Аппаратчик производства хромовых соединений</c:v>
                </c:pt>
              </c:strCache>
            </c:strRef>
          </c:cat>
          <c:val>
            <c:numRef>
              <c:f>'Плоц-плоц'!$B$86:$B$92</c:f>
              <c:numCache>
                <c:formatCode>#\ ##0.0;#\ ##0.0</c:formatCode>
                <c:ptCount val="7"/>
                <c:pt idx="0">
                  <c:v>-8.5</c:v>
                </c:pt>
                <c:pt idx="1">
                  <c:v>-9.6666666666666661</c:v>
                </c:pt>
                <c:pt idx="2">
                  <c:v>-9.75</c:v>
                </c:pt>
                <c:pt idx="3">
                  <c:v>-9.75</c:v>
                </c:pt>
                <c:pt idx="4">
                  <c:v>-9.75</c:v>
                </c:pt>
                <c:pt idx="5">
                  <c:v>-9.8461538461538467</c:v>
                </c:pt>
                <c:pt idx="6">
                  <c:v>-9.8571428571428577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1D-4CF8-A291-5A2115B3F742}"/>
            </c:ext>
          </c:extLst>
        </c:ser>
        <c:ser>
          <c:idx val="1"/>
          <c:order val="1"/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'Плоц-плоц'!$A$86:$A$92</c:f>
              <c:strCache>
                <c:ptCount val="7"/>
                <c:pt idx="0">
                  <c:v>Механик кондиционеров и холодильных установок_x000d_</c:v>
                </c:pt>
                <c:pt idx="1">
                  <c:v>Сборщик-клепальщик
</c:v>
                </c:pt>
                <c:pt idx="2">
                  <c:v>Сварщик ручной дуговой сварки плавящимся покрытым электродом_x000d_</c:v>
                </c:pt>
                <c:pt idx="3">
                  <c:v>Стропальщик</c:v>
                </c:pt>
                <c:pt idx="4">
                  <c:v>Слесарь-ремонтник</c:v>
                </c:pt>
                <c:pt idx="5">
                  <c:v>Электрогазосварщик</c:v>
                </c:pt>
                <c:pt idx="6">
                  <c:v>Аппаратчик производства хромовых соединений</c:v>
                </c:pt>
              </c:strCache>
            </c:strRef>
          </c:cat>
          <c:val>
            <c:numRef>
              <c:f>'Плоц-плоц'!$C$86:$C$92</c:f>
              <c:numCache>
                <c:formatCode>#\ ##0.0;#\ ##0.0</c:formatCode>
                <c:ptCount val="7"/>
                <c:pt idx="0">
                  <c:v>8.5</c:v>
                </c:pt>
                <c:pt idx="1">
                  <c:v>9.5</c:v>
                </c:pt>
                <c:pt idx="2">
                  <c:v>9.875</c:v>
                </c:pt>
                <c:pt idx="3">
                  <c:v>9.8333333333333339</c:v>
                </c:pt>
                <c:pt idx="4">
                  <c:v>9.75</c:v>
                </c:pt>
                <c:pt idx="5">
                  <c:v>9.7692307692307701</c:v>
                </c:pt>
                <c:pt idx="6">
                  <c:v>9.8571428571428577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1D-4CF8-A291-5A2115B3F7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overlap val="100"/>
        <c:axId val="676342239"/>
        <c:axId val="1408219135"/>
      </c:barChart>
      <c:catAx>
        <c:axId val="67634223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08219135"/>
        <c:crosses val="autoZero"/>
        <c:auto val="1"/>
        <c:lblAlgn val="ctr"/>
        <c:lblOffset val="250"/>
        <c:noMultiLvlLbl val="0"/>
      </c:catAx>
      <c:valAx>
        <c:axId val="1408219135"/>
        <c:scaling>
          <c:orientation val="minMax"/>
        </c:scaling>
        <c:delete val="1"/>
        <c:axPos val="b"/>
        <c:numFmt formatCode="#\ ##0.0;#\ ##0.0" sourceLinked="1"/>
        <c:majorTickMark val="none"/>
        <c:minorTickMark val="none"/>
        <c:tickLblPos val="nextTo"/>
        <c:crossAx val="6763422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Рабочий статус слушателей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4A7-45B5-A92A-56A1A006CF0E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4A7-45B5-A92A-56A1A006CF0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'Плоц-плоц'!$J$6:$J$11</c:f>
              <c:strCache>
                <c:ptCount val="6"/>
                <c:pt idx="0">
                  <c:v>Являюсь самозанятым / ИП;</c:v>
                </c:pt>
                <c:pt idx="1">
                  <c:v>Трудоустроен на неполный рабочий день;</c:v>
                </c:pt>
                <c:pt idx="2">
                  <c:v>Занимаюсь подработкой;</c:v>
                </c:pt>
                <c:pt idx="3">
                  <c:v>Планирую трудоустроиться в ближайшее время.</c:v>
                </c:pt>
                <c:pt idx="4">
                  <c:v>Временно не работаю;</c:v>
                </c:pt>
                <c:pt idx="5">
                  <c:v>Трудоустроен на полный рабочий день;</c:v>
                </c:pt>
              </c:strCache>
            </c:strRef>
          </c:cat>
          <c:val>
            <c:numRef>
              <c:f>'Плоц-плоц'!$K$6:$K$11</c:f>
              <c:numCache>
                <c:formatCode>0%</c:formatCode>
                <c:ptCount val="6"/>
                <c:pt idx="0">
                  <c:v>2.2727272727272728E-2</c:v>
                </c:pt>
                <c:pt idx="1">
                  <c:v>5.6818181818181816E-2</c:v>
                </c:pt>
                <c:pt idx="2">
                  <c:v>5.6818181818181816E-2</c:v>
                </c:pt>
                <c:pt idx="3">
                  <c:v>7.9545454545454544E-2</c:v>
                </c:pt>
                <c:pt idx="4">
                  <c:v>0.11363636363636363</c:v>
                </c:pt>
                <c:pt idx="5">
                  <c:v>0.67045454545454541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4A7-45B5-A92A-56A1A006CF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1396636927"/>
        <c:axId val="1298846831"/>
      </c:barChart>
      <c:catAx>
        <c:axId val="139663692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98846831"/>
        <c:crosses val="autoZero"/>
        <c:auto val="1"/>
        <c:lblAlgn val="ctr"/>
        <c:lblOffset val="100"/>
        <c:noMultiLvlLbl val="0"/>
      </c:catAx>
      <c:valAx>
        <c:axId val="1298846831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3966369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8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9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0.02061</cdr:x>
      <cdr:y>0.65396</cdr:y>
    </cdr:from>
    <cdr:to>
      <cdr:x>0.98264</cdr:x>
      <cdr:y>0.94804</cdr:y>
    </cdr:to>
    <cdr:sp macro="" textlink="">
      <cdr:nvSpPr>
        <cdr:cNvPr id="2" name="Прямоугольник 1">
          <a:extLst xmlns:a="http://schemas.openxmlformats.org/drawingml/2006/main">
            <a:ext uri="{FF2B5EF4-FFF2-40B4-BE49-F238E27FC236}">
              <a16:creationId xmlns:a16="http://schemas.microsoft.com/office/drawing/2014/main" id="{B0C8C1DA-1270-4905-B86A-DBE247878AAB}"/>
            </a:ext>
          </a:extLst>
        </cdr:cNvPr>
        <cdr:cNvSpPr/>
      </cdr:nvSpPr>
      <cdr:spPr>
        <a:xfrm xmlns:a="http://schemas.openxmlformats.org/drawingml/2006/main">
          <a:off x="118018" y="3804913"/>
          <a:ext cx="5509974" cy="1711065"/>
        </a:xfrm>
        <a:prstGeom xmlns:a="http://schemas.openxmlformats.org/drawingml/2006/main" prst="rect">
          <a:avLst/>
        </a:prstGeom>
        <a:solidFill xmlns:a="http://schemas.openxmlformats.org/drawingml/2006/main">
          <a:srgbClr val="C00000">
            <a:alpha val="5000"/>
          </a:srgbClr>
        </a:solidFill>
        <a:ln xmlns:a="http://schemas.openxmlformats.org/drawingml/2006/main" w="38100">
          <a:solidFill>
            <a:srgbClr val="C00000"/>
          </a:solidFill>
          <a:prstDash val="dash"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86619D76-E9DE-49CB-8BCE-BE2394A164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AE10C6E-5D86-4E6C-8BBD-70AD1F30E41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EC3F8D9-5031-4E4D-92B0-C005AC25A048}" type="datetimeFigureOut">
              <a:rPr lang="ru-RU"/>
              <a:pPr>
                <a:defRPr/>
              </a:pPr>
              <a:t>23.12.2025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C01AB59-8E69-420B-8AB1-6EF6AF96A8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C674717-6D0F-40B0-BE50-D9F6FF4CD9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FB2D10D-427D-47C3-BE68-F6E8245B0F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D0B03D6A-C8CF-438C-81FE-A33E0F1ADA90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B54F78A-16D9-481E-9632-BB6AD98415C0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3DB61B6A-B537-4971-954F-8567E612276D}" type="datetime1">
              <a:rPr lang="ru-RU"/>
              <a:pPr>
                <a:defRPr/>
              </a:pPr>
              <a:t>23.12.2025</a:t>
            </a:fld>
            <a:endParaRPr/>
          </a:p>
        </p:txBody>
      </p:sp>
      <p:sp>
        <p:nvSpPr>
          <p:cNvPr id="2052" name="Образ слайда 3">
            <a:extLst>
              <a:ext uri="{FF2B5EF4-FFF2-40B4-BE49-F238E27FC236}">
                <a16:creationId xmlns:a16="http://schemas.microsoft.com/office/drawing/2014/main" id="{38F10E53-8AC7-4ACF-AA22-2E3917BB706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22275" y="1241425"/>
            <a:ext cx="5953125" cy="3349625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3FC8E460-2FBD-4CBC-961D-A9BA9F49C657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A6A933E-E1F8-4EE7-BB6A-CEFE1EA43FE3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B325804-E47B-4FF4-B933-1F671149001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7360A409-028F-415E-B842-A47778454B9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ru-RU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ru-RU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ru-RU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ru-RU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ru-RU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>
            <a:extLst>
              <a:ext uri="{FF2B5EF4-FFF2-40B4-BE49-F238E27FC236}">
                <a16:creationId xmlns:a16="http://schemas.microsoft.com/office/drawing/2014/main" id="{12F7B5A3-DABA-420A-9CDD-8DDEB4A3F5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Заметки 2">
            <a:extLst>
              <a:ext uri="{FF2B5EF4-FFF2-40B4-BE49-F238E27FC236}">
                <a16:creationId xmlns:a16="http://schemas.microsoft.com/office/drawing/2014/main" id="{A02BFE5B-0EC9-4202-B195-DF76BBAB1FDD}"/>
              </a:ext>
            </a:extLst>
          </p:cNvPr>
          <p:cNvSpPr txBox="1">
            <a:spLocks noGrp="1" noChangeArrowheads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 hangingPunct="1"/>
            <a:endParaRPr altLang="ru-RU">
              <a:latin typeface="Calibri" panose="020F050202020403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F12B7A3-F7C9-4B27-A489-0C83D9B08F17}"/>
              </a:ext>
            </a:extLst>
          </p:cNvPr>
          <p:cNvSpPr txBox="1"/>
          <p:nvPr/>
        </p:nvSpPr>
        <p:spPr>
          <a:xfrm>
            <a:off x="3849688" y="9378485"/>
            <a:ext cx="2946400" cy="495765"/>
          </a:xfrm>
          <a:prstGeom prst="rect">
            <a:avLst/>
          </a:prstGeom>
          <a:noFill/>
          <a:ln cap="flat">
            <a:noFill/>
          </a:ln>
        </p:spPr>
        <p:txBody>
          <a:bodyPr anchor="b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5F33250-9838-49FD-A000-220CA48034F5}" type="slidenum">
              <a:rPr kern="0">
                <a:solidFill>
                  <a:srgbClr val="000000"/>
                </a:solidFill>
                <a:latin typeface="+mn-lt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</a:t>
            </a:fld>
            <a:endParaRPr lang="ru-RU" sz="1200" kern="0">
              <a:solidFill>
                <a:srgbClr val="000000"/>
              </a:solidFill>
              <a:latin typeface="Calibri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5442884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>
            <a:extLst>
              <a:ext uri="{FF2B5EF4-FFF2-40B4-BE49-F238E27FC236}">
                <a16:creationId xmlns:a16="http://schemas.microsoft.com/office/drawing/2014/main" id="{12F7B5A3-DABA-420A-9CDD-8DDEB4A3F5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Заметки 2">
            <a:extLst>
              <a:ext uri="{FF2B5EF4-FFF2-40B4-BE49-F238E27FC236}">
                <a16:creationId xmlns:a16="http://schemas.microsoft.com/office/drawing/2014/main" id="{A02BFE5B-0EC9-4202-B195-DF76BBAB1FDD}"/>
              </a:ext>
            </a:extLst>
          </p:cNvPr>
          <p:cNvSpPr txBox="1">
            <a:spLocks noGrp="1" noChangeArrowheads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 hangingPunct="1"/>
            <a:endParaRPr altLang="ru-RU">
              <a:latin typeface="Calibri" panose="020F050202020403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F12B7A3-F7C9-4B27-A489-0C83D9B08F17}"/>
              </a:ext>
            </a:extLst>
          </p:cNvPr>
          <p:cNvSpPr txBox="1"/>
          <p:nvPr/>
        </p:nvSpPr>
        <p:spPr>
          <a:xfrm>
            <a:off x="3849688" y="9378485"/>
            <a:ext cx="2946400" cy="495765"/>
          </a:xfrm>
          <a:prstGeom prst="rect">
            <a:avLst/>
          </a:prstGeom>
          <a:noFill/>
          <a:ln cap="flat">
            <a:noFill/>
          </a:ln>
        </p:spPr>
        <p:txBody>
          <a:bodyPr anchor="b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5F33250-9838-49FD-A000-220CA48034F5}" type="slidenum">
              <a:rPr kern="0">
                <a:solidFill>
                  <a:srgbClr val="000000"/>
                </a:solidFill>
                <a:latin typeface="+mn-lt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12</a:t>
            </a:fld>
            <a:endParaRPr lang="ru-RU" sz="1200" kern="0">
              <a:solidFill>
                <a:srgbClr val="000000"/>
              </a:solidFill>
              <a:latin typeface="Calibri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34700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A9279E-9300-4FEF-8035-1D646C5F625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38894AC-E21A-4658-BF3D-2652DD035CC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36D4CD-ADAB-4E5B-843C-9B9376153259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B7D48-92DE-4429-9FD6-2542A8FB2D7B}" type="datetime1">
              <a:rPr lang="ru-RU" smtClean="0"/>
              <a:t>23.12.2025</a:t>
            </a:fld>
            <a:endParaRPr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CD208B-8C24-433B-B62E-3335E83971EC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7DC6D9-191F-4B0A-92FF-494CE5529890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86639-A8FE-4CA2-AA69-C2919527DFDC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52889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F137A4-A326-4373-82E6-80185771643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1DA06D4-CDDB-4D84-B21F-4689834CCF7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A530AF-F57B-4C37-8C17-1750873D738B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3E66E-3723-444F-B1A1-D39842BC7B4E}" type="datetime1">
              <a:rPr lang="ru-RU" smtClean="0"/>
              <a:t>23.12.2025</a:t>
            </a:fld>
            <a:endParaRPr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96B615-8679-4B60-A811-87DC258A319F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3AE84B-8131-45B8-91D3-96591A4346FE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B08B3-2E25-4AB3-A173-408D140E9CFE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2789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ACD1B49-288A-4347-B5D0-66023667BD1C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39AE30E-0DB0-4700-997D-CAE3DD2FBE4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1CB71C-85CA-43B6-BD3B-4CF45F801EB2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5C2D0-E745-4BDB-B2C0-EA81A8814D6C}" type="datetime1">
              <a:rPr lang="ru-RU" smtClean="0"/>
              <a:t>23.12.2025</a:t>
            </a:fld>
            <a:endParaRPr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0DA77F-74F7-4AF3-8C0D-157A4897A856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5A7D869-764D-4F29-99CE-C5CB62DE9353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EC5DD-BB02-4096-9BEB-7415E5E68E2E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496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19BD94-8BC3-4DDA-98ED-F0D36505BC6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717A69-19C9-47F8-B8FA-C17F31FDFF11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83E2A0-BC1F-4C01-A871-CE291348A310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004E3-C1A0-428B-9158-01DF35E2A2DD}" type="datetime1">
              <a:rPr lang="ru-RU" smtClean="0"/>
              <a:t>23.12.2025</a:t>
            </a:fld>
            <a:endParaRPr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8F39473-C85E-44A4-97D5-CEC83878DC6B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FAC997-994B-458F-B8A1-DC3E11CB9DB9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B4B9D6-128B-4481-B743-087528BAD92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617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DAF517-FE20-4D90-B0D3-13A7FDC039B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DD0D39B-6501-4133-A397-0AC22FE8F5E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FD5530-367C-4796-A30A-4AFFFE2CCB0D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8EC95-63B7-4F2C-9DB8-1E8CAE67FE6D}" type="datetime1">
              <a:rPr lang="ru-RU" smtClean="0"/>
              <a:t>23.12.2025</a:t>
            </a:fld>
            <a:endParaRPr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2BD1AF-98F6-4686-AAD9-2E674533CCC9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E070B3-F810-44D6-B1F1-4C57FC8DCB53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4F365-565B-4BDF-8A58-F33DC8C3B317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1437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18771D-D331-4DF3-9ED2-0AC4A36EE21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F67A72-19E8-4F95-9082-81F6B700980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9CC7269-FFCE-42A6-9333-EAD769E9B0E2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AF7EB7D9-0C71-421D-930B-EA5B101AF57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D648C-4883-43FD-9E6A-6429DE5F1766}" type="datetime1">
              <a:rPr lang="ru-RU" smtClean="0"/>
              <a:t>23.12.2025</a:t>
            </a:fld>
            <a:endParaRPr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C5A4D651-1AA3-4A85-BF8D-42C1712BD43D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3C0327FF-1459-45A9-AE2E-ADCA9B57C5E5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86FC8-7A39-4523-8BAA-943C99BA9323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5406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47B8F-0041-4D92-A20A-6078755F992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F64348B-1E1C-4430-81F4-3A24A1A4620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33E5886-63DC-469C-B9B4-A595F17955E1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ADB7DD4-EB57-42DA-BDB1-FE00DAC72D51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279F3F9-0979-49CB-BABC-B5731B641E80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>
                <a16:creationId xmlns:a16="http://schemas.microsoft.com/office/drawing/2014/main" id="{4446585F-12F4-4DCA-A95D-6E192F3A01B9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2C4B5-7C1D-4687-9F99-B45A3B319B81}" type="datetime1">
              <a:rPr lang="ru-RU" smtClean="0"/>
              <a:t>23.12.2025</a:t>
            </a:fld>
            <a:endParaRPr/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id="{CC7381C9-DACB-46A1-B281-6907B142091C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5FC9C882-3F7E-44E0-8211-04816ACA89FF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66CFE-8BCB-4B40-9D46-827253BBA2C8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01001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2E7514-B339-41E2-8FD8-4195C419176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:a16="http://schemas.microsoft.com/office/drawing/2014/main" id="{29C4A716-926E-40F1-B51D-5DDCD962511C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0B9EA-A0B3-42BE-894E-E796E53834D2}" type="datetime1">
              <a:rPr lang="ru-RU" smtClean="0"/>
              <a:t>23.12.2025</a:t>
            </a:fld>
            <a:endParaRPr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0B65A58F-A1E7-4A77-9A47-D8CEBDB4AC2D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AC9C2670-66EC-4C48-A0E5-AE069928EB33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22B96-60C9-4CBC-9043-EFFA714EA10D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823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id="{728052E4-536D-4122-9062-51FD093F87D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E42A0-927A-4D0C-B68E-A76B16128A62}" type="datetime1">
              <a:rPr lang="ru-RU" smtClean="0"/>
              <a:t>23.12.2025</a:t>
            </a:fld>
            <a:endParaRPr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id="{0C7D67C2-AD9E-4423-8FF8-70DFD2CFF3B3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id="{0CDD5F62-B702-492B-9ED7-2CF94DCEE9CF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39844-6285-4DC9-892A-1AEB34D1303A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7386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ABDF43-64F1-4ED2-8A34-42F1B491386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44C466-6628-4811-B7BB-0D58C90AB8E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795EE0C-ED98-44F6-9313-FFAB150A8F5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BD2B937E-F3DD-4184-B8A0-61D619E47C88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B7503-9453-4820-B7B1-77259CA319A4}" type="datetime1">
              <a:rPr lang="ru-RU" smtClean="0"/>
              <a:t>23.12.2025</a:t>
            </a:fld>
            <a:endParaRPr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8163BB3E-B757-4DFA-B891-5D621AF2C813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76E21018-228D-4E27-BB81-F9A47CD47FDD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EA33F-7CB2-4A71-ADBC-E7AC52A9543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11264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68FF08-1797-48AB-852B-7C15F1DA4B9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D8BA3BB-03D3-4FC4-A83B-94C65B029791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endParaRPr lang="ru-RU" noProof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E4FA743-70CD-42DD-889D-E536D2E553A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95684EDD-48B1-4361-A576-9CCDF80E4754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51C9A-067F-404F-8413-E6858BB9BD39}" type="datetime1">
              <a:rPr lang="ru-RU" smtClean="0"/>
              <a:t>23.12.2025</a:t>
            </a:fld>
            <a:endParaRPr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C0222AB7-01EF-4F76-8D29-DF500D51DE8D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3133227A-2833-4173-8EA9-6536B135ADC2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1C191-9CB0-427D-82F7-B961EDBACEE8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53232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8D87C6F2-39ED-4B63-AEB6-082968FBC765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0B52C09F-45DF-40F9-A8EC-263BE8C698A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2FC44C-23A9-407E-8068-8DB19196F009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49ADF817-22D6-4B95-8DB3-340AB46F503D}" type="datetime1">
              <a:rPr lang="ru-RU" smtClean="0"/>
              <a:t>23.12.2025</a:t>
            </a:fld>
            <a:endParaRPr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0D32C0-F4B4-480B-9EA5-4A2E56CA2C8E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9525BB-09A9-45B0-9205-6858E67FC1D3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23BB1F5-7E1F-4B95-9ED9-8E0E727426A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ru-RU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ru-RU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ru-RU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ru-RU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ru-RU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ru-RU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3.png"/><Relationship Id="rId4" Type="http://schemas.openxmlformats.org/officeDocument/2006/relationships/chart" Target="../charts/char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6">
            <a:extLst>
              <a:ext uri="{FF2B5EF4-FFF2-40B4-BE49-F238E27FC236}">
                <a16:creationId xmlns:a16="http://schemas.microsoft.com/office/drawing/2014/main" id="{82BEE0AA-2DEC-4C94-BEE2-45C5F02A335C}"/>
              </a:ext>
            </a:extLst>
          </p:cNvPr>
          <p:cNvSpPr/>
          <p:nvPr/>
        </p:nvSpPr>
        <p:spPr>
          <a:xfrm>
            <a:off x="430213" y="1831182"/>
            <a:ext cx="11491912" cy="3094037"/>
          </a:xfrm>
          <a:prstGeom prst="rect">
            <a:avLst/>
          </a:prstGeom>
          <a:solidFill>
            <a:srgbClr val="4472C4"/>
          </a:solidFill>
          <a:ln cap="flat">
            <a:noFill/>
            <a:prstDash val="solid"/>
          </a:ln>
        </p:spPr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160" kern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" name="Прямоугольник 7">
            <a:extLst>
              <a:ext uri="{FF2B5EF4-FFF2-40B4-BE49-F238E27FC236}">
                <a16:creationId xmlns:a16="http://schemas.microsoft.com/office/drawing/2014/main" id="{897F2715-6C92-40AB-AF02-0379912AF43A}"/>
              </a:ext>
            </a:extLst>
          </p:cNvPr>
          <p:cNvSpPr/>
          <p:nvPr/>
        </p:nvSpPr>
        <p:spPr>
          <a:xfrm>
            <a:off x="1614579" y="1993092"/>
            <a:ext cx="9549810" cy="284003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600" b="1" kern="0" dirty="0">
                <a:solidFill>
                  <a:schemeClr val="bg1"/>
                </a:solidFill>
                <a:latin typeface="Times New Roman" pitchFamily="18"/>
                <a:cs typeface="Times New Roman" pitchFamily="18"/>
              </a:rPr>
              <a:t>Исследование качества образования по ФП  «Активные меры содействия занятости» НП «Кадры» (экспресс-анализ) </a:t>
            </a:r>
          </a:p>
        </p:txBody>
      </p:sp>
      <p:sp>
        <p:nvSpPr>
          <p:cNvPr id="5" name="Прямоугольник 9">
            <a:extLst>
              <a:ext uri="{FF2B5EF4-FFF2-40B4-BE49-F238E27FC236}">
                <a16:creationId xmlns:a16="http://schemas.microsoft.com/office/drawing/2014/main" id="{7724F1B9-6939-49EE-A158-CC1A9857708B}"/>
              </a:ext>
            </a:extLst>
          </p:cNvPr>
          <p:cNvSpPr/>
          <p:nvPr/>
        </p:nvSpPr>
        <p:spPr>
          <a:xfrm rot="5399996" flipH="1">
            <a:off x="6153150" y="-820737"/>
            <a:ext cx="46038" cy="11491912"/>
          </a:xfrm>
          <a:prstGeom prst="rect">
            <a:avLst/>
          </a:prstGeom>
          <a:solidFill>
            <a:srgbClr val="C00000"/>
          </a:solidFill>
          <a:ln cap="flat">
            <a:noFill/>
            <a:prstDash val="solid"/>
          </a:ln>
        </p:spPr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160" kern="0">
              <a:solidFill>
                <a:srgbClr val="FFFFFF"/>
              </a:solidFill>
              <a:latin typeface="Calibri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ADDF0E3-E370-48F8-A6A6-2C03C0B063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212" y="101772"/>
            <a:ext cx="3001394" cy="1660346"/>
          </a:xfrm>
          <a:prstGeom prst="rect">
            <a:avLst/>
          </a:prstGeom>
        </p:spPr>
      </p:pic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F5176483-2CEE-4ACF-B81F-07BE5C5B86E0}"/>
              </a:ext>
            </a:extLst>
          </p:cNvPr>
          <p:cNvSpPr txBox="1">
            <a:spLocks noChangeArrowheads="1"/>
          </p:cNvSpPr>
          <p:nvPr/>
        </p:nvSpPr>
        <p:spPr>
          <a:xfrm>
            <a:off x="297881" y="5030265"/>
            <a:ext cx="11624244" cy="1415291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121920" tIns="60960" rIns="121920" bIns="6096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Социолог группы мониторинга и прогнозирования востребованности кадров Центра опережающей профессиональной подготовки Свердловской области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Pct val="70000"/>
              <a:buNone/>
            </a:pPr>
            <a:r>
              <a:rPr lang="ru-RU" altLang="ru-RU" sz="2667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Латышев Дмитрий Михайлович</a:t>
            </a:r>
          </a:p>
        </p:txBody>
      </p:sp>
    </p:spTree>
    <p:extLst>
      <p:ext uri="{BB962C8B-B14F-4D97-AF65-F5344CB8AC3E}">
        <p14:creationId xmlns:p14="http://schemas.microsoft.com/office/powerpoint/2010/main" val="2315051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>
            <a:extLst>
              <a:ext uri="{FF2B5EF4-FFF2-40B4-BE49-F238E27FC236}">
                <a16:creationId xmlns:a16="http://schemas.microsoft.com/office/drawing/2014/main" id="{6E12D54F-E1A2-4829-8062-1FDB7CA4CAFC}"/>
              </a:ext>
            </a:extLst>
          </p:cNvPr>
          <p:cNvSpPr txBox="1">
            <a:spLocks/>
          </p:cNvSpPr>
          <p:nvPr/>
        </p:nvSpPr>
        <p:spPr bwMode="auto">
          <a:xfrm>
            <a:off x="4957334" y="0"/>
            <a:ext cx="2277331" cy="683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Сетевые партнёры</a:t>
            </a: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B89917D3-F155-4B6A-B03A-8974FD9357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3908473"/>
              </p:ext>
            </p:extLst>
          </p:nvPr>
        </p:nvGraphicFramePr>
        <p:xfrm>
          <a:off x="385333" y="685800"/>
          <a:ext cx="547553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Диаграмма 12">
            <a:extLst>
              <a:ext uri="{FF2B5EF4-FFF2-40B4-BE49-F238E27FC236}">
                <a16:creationId xmlns:a16="http://schemas.microsoft.com/office/drawing/2014/main" id="{B89917D3-F155-4B6A-B03A-8974FD9357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4790946"/>
              </p:ext>
            </p:extLst>
          </p:nvPr>
        </p:nvGraphicFramePr>
        <p:xfrm>
          <a:off x="385333" y="3429000"/>
          <a:ext cx="547553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2F80DF81-A531-4A03-BF1F-3A0CE68C7EDC}"/>
              </a:ext>
            </a:extLst>
          </p:cNvPr>
          <p:cNvSpPr/>
          <p:nvPr/>
        </p:nvSpPr>
        <p:spPr>
          <a:xfrm>
            <a:off x="6608665" y="672489"/>
            <a:ext cx="5220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дополнительные ресурсы или поддержка будут полезными для сетевого взаимодействия?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F719E38-D188-4ADA-82F3-DABE3258946E}"/>
              </a:ext>
            </a:extLst>
          </p:cNvPr>
          <p:cNvSpPr/>
          <p:nvPr/>
        </p:nvSpPr>
        <p:spPr>
          <a:xfrm>
            <a:off x="6670765" y="1605937"/>
            <a:ext cx="513590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цифровых кураторов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Улучшение документационной логистики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поддержка и сопровождение реализации программ в части МТБ и кросс-функционального взаимодействия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Упрощение отчётности ведения образовательного процесса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5BC6DDB2-1A88-490E-AA5C-6659A82D7782}"/>
              </a:ext>
            </a:extLst>
          </p:cNvPr>
          <p:cNvSpPr/>
          <p:nvPr/>
        </p:nvSpPr>
        <p:spPr>
          <a:xfrm>
            <a:off x="6481332" y="3154938"/>
            <a:ext cx="50662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направления совместной деятельности, новые форматы для Вас полезны и удобны? 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4B5529B-1269-4674-A263-7D7143400086}"/>
              </a:ext>
            </a:extLst>
          </p:cNvPr>
          <p:cNvSpPr/>
          <p:nvPr/>
        </p:nvSpPr>
        <p:spPr>
          <a:xfrm>
            <a:off x="6481332" y="3625195"/>
            <a:ext cx="547553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использования онлайн и офлайн обучения для слушателей с предприятий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новых региональных проектов, информирование работодателей о реализации проектов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Кросс-разработка образовательных модулей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предприятий для проведения практик, лабораторных работ, стажировок</a:t>
            </a:r>
          </a:p>
        </p:txBody>
      </p:sp>
    </p:spTree>
    <p:extLst>
      <p:ext uri="{BB962C8B-B14F-4D97-AF65-F5344CB8AC3E}">
        <p14:creationId xmlns:p14="http://schemas.microsoft.com/office/powerpoint/2010/main" val="1352865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Объект 2">
            <a:extLst>
              <a:ext uri="{FF2B5EF4-FFF2-40B4-BE49-F238E27FC236}">
                <a16:creationId xmlns:a16="http://schemas.microsoft.com/office/drawing/2014/main" id="{AB689A5A-B24B-4997-9C42-25A7954BCB02}"/>
              </a:ext>
            </a:extLst>
          </p:cNvPr>
          <p:cNvSpPr txBox="1">
            <a:spLocks/>
          </p:cNvSpPr>
          <p:nvPr/>
        </p:nvSpPr>
        <p:spPr bwMode="auto">
          <a:xfrm>
            <a:off x="6096000" y="1151221"/>
            <a:ext cx="5947954" cy="438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lnSpcReduction="10000"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2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Рекомендации: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ru-RU" sz="2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Усилить дополнительную подготовку на специальности сферы информационных технологий;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Усилить базовую подготовку слушателей, которые проходят обучение на чертёжника-конструктора;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Повысить уровень работы преподавателей по специальностям «Электромонтер по ремонту и обслуживанию электрооборудования» и «Механик кондиционеров и холодильных установок».</a:t>
            </a:r>
          </a:p>
        </p:txBody>
      </p:sp>
      <p:sp>
        <p:nvSpPr>
          <p:cNvPr id="12" name="Объект 2">
            <a:extLst>
              <a:ext uri="{FF2B5EF4-FFF2-40B4-BE49-F238E27FC236}">
                <a16:creationId xmlns:a16="http://schemas.microsoft.com/office/drawing/2014/main" id="{3429A59C-9E26-4670-9C23-999CBA1920E3}"/>
              </a:ext>
            </a:extLst>
          </p:cNvPr>
          <p:cNvSpPr txBox="1">
            <a:spLocks/>
          </p:cNvSpPr>
          <p:nvPr/>
        </p:nvSpPr>
        <p:spPr bwMode="auto">
          <a:xfrm>
            <a:off x="396241" y="950924"/>
            <a:ext cx="5699759" cy="438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2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Выводы: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ru-RU" sz="2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Слушатели высоко оценили качество обучения и свой выбор специальности,  большинство из них уже успешно нашли работу;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Несмотря на это, недостаточные базовые знания работы с инструментами и специализированными программами препятствуют эффективному освоению новых знаний и навыков.</a:t>
            </a:r>
          </a:p>
        </p:txBody>
      </p:sp>
    </p:spTree>
    <p:extLst>
      <p:ext uri="{BB962C8B-B14F-4D97-AF65-F5344CB8AC3E}">
        <p14:creationId xmlns:p14="http://schemas.microsoft.com/office/powerpoint/2010/main" val="446001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6">
            <a:extLst>
              <a:ext uri="{FF2B5EF4-FFF2-40B4-BE49-F238E27FC236}">
                <a16:creationId xmlns:a16="http://schemas.microsoft.com/office/drawing/2014/main" id="{82BEE0AA-2DEC-4C94-BEE2-45C5F02A335C}"/>
              </a:ext>
            </a:extLst>
          </p:cNvPr>
          <p:cNvSpPr/>
          <p:nvPr/>
        </p:nvSpPr>
        <p:spPr>
          <a:xfrm>
            <a:off x="430213" y="1808163"/>
            <a:ext cx="11491912" cy="3094037"/>
          </a:xfrm>
          <a:prstGeom prst="rect">
            <a:avLst/>
          </a:prstGeom>
          <a:solidFill>
            <a:srgbClr val="4472C4"/>
          </a:solidFill>
          <a:ln cap="flat">
            <a:noFill/>
            <a:prstDash val="solid"/>
          </a:ln>
        </p:spPr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160" kern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" name="Прямоугольник 7">
            <a:extLst>
              <a:ext uri="{FF2B5EF4-FFF2-40B4-BE49-F238E27FC236}">
                <a16:creationId xmlns:a16="http://schemas.microsoft.com/office/drawing/2014/main" id="{897F2715-6C92-40AB-AF02-0379912AF43A}"/>
              </a:ext>
            </a:extLst>
          </p:cNvPr>
          <p:cNvSpPr/>
          <p:nvPr/>
        </p:nvSpPr>
        <p:spPr>
          <a:xfrm>
            <a:off x="430213" y="1903413"/>
            <a:ext cx="11491912" cy="284003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600" b="1" kern="0" dirty="0">
                <a:solidFill>
                  <a:schemeClr val="bg1"/>
                </a:solidFill>
                <a:latin typeface="Times New Roman" pitchFamily="18"/>
                <a:cs typeface="Times New Roman" pitchFamily="18"/>
              </a:rPr>
              <a:t>БЛАГОДАРЮ ЗА ВНИМАНИЕ!</a:t>
            </a:r>
          </a:p>
        </p:txBody>
      </p:sp>
      <p:sp>
        <p:nvSpPr>
          <p:cNvPr id="5" name="Прямоугольник 9">
            <a:extLst>
              <a:ext uri="{FF2B5EF4-FFF2-40B4-BE49-F238E27FC236}">
                <a16:creationId xmlns:a16="http://schemas.microsoft.com/office/drawing/2014/main" id="{7724F1B9-6939-49EE-A158-CC1A9857708B}"/>
              </a:ext>
            </a:extLst>
          </p:cNvPr>
          <p:cNvSpPr/>
          <p:nvPr/>
        </p:nvSpPr>
        <p:spPr>
          <a:xfrm rot="5399996" flipH="1">
            <a:off x="6153150" y="-820737"/>
            <a:ext cx="46038" cy="11491912"/>
          </a:xfrm>
          <a:prstGeom prst="rect">
            <a:avLst/>
          </a:prstGeom>
          <a:solidFill>
            <a:srgbClr val="C00000"/>
          </a:solidFill>
          <a:ln cap="flat">
            <a:noFill/>
            <a:prstDash val="solid"/>
          </a:ln>
        </p:spPr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160" kern="0">
              <a:solidFill>
                <a:srgbClr val="FFFFFF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5702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2AB446-47E8-4111-B770-7E60EBD13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134" y="0"/>
            <a:ext cx="12092865" cy="624171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Социологическое исследование</a:t>
            </a:r>
          </a:p>
        </p:txBody>
      </p:sp>
      <p:sp>
        <p:nvSpPr>
          <p:cNvPr id="18" name="Объект 2">
            <a:extLst>
              <a:ext uri="{FF2B5EF4-FFF2-40B4-BE49-F238E27FC236}">
                <a16:creationId xmlns:a16="http://schemas.microsoft.com/office/drawing/2014/main" id="{AB689A5A-B24B-4997-9C42-25A7954BC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169" y="624171"/>
            <a:ext cx="4084580" cy="5611166"/>
          </a:xfrm>
          <a:noFill/>
        </p:spPr>
        <p:txBody>
          <a:bodyPr rtlCol="0" anchor="ctr"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Анкетирования слушателей и сетевых партнёров 2025 года</a:t>
            </a:r>
          </a:p>
          <a:p>
            <a:pPr marL="0" indent="0" rtl="0">
              <a:spcBef>
                <a:spcPts val="0"/>
              </a:spcBef>
              <a:spcAft>
                <a:spcPts val="600"/>
              </a:spcAft>
              <a:buNone/>
            </a:pP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rtl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оценка полученного образования  слушателями по проекту, оценка возможностей сетевого взаимодействия с ЦОПП.</a:t>
            </a:r>
          </a:p>
          <a:p>
            <a:pPr marL="0" indent="0" rtl="0">
              <a:spcBef>
                <a:spcPts val="0"/>
              </a:spcBef>
              <a:spcAft>
                <a:spcPts val="600"/>
              </a:spcAft>
              <a:buNone/>
            </a:pP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rtl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ЭКСПРЕСС АНАЛИЗА:</a:t>
            </a:r>
          </a:p>
          <a:p>
            <a:pPr marL="0" indent="0" rtl="0">
              <a:spcBef>
                <a:spcPts val="0"/>
              </a:spcBef>
              <a:spcAft>
                <a:spcPts val="600"/>
              </a:spcAft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rtl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Ноябрь-декабрь 2025 г. (срез), проект длился с 01.07. по 15.11. 2025</a:t>
            </a:r>
          </a:p>
          <a:p>
            <a:pPr marL="0" indent="0" rtl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Прошло анкетирование -  29,8% слушателей проекта (отбор доступных случаев), по 61% программ, 88% сетевых партнёров.</a:t>
            </a:r>
          </a:p>
        </p:txBody>
      </p:sp>
      <p:sp>
        <p:nvSpPr>
          <p:cNvPr id="19" name="Объект 2">
            <a:extLst>
              <a:ext uri="{FF2B5EF4-FFF2-40B4-BE49-F238E27FC236}">
                <a16:creationId xmlns:a16="http://schemas.microsoft.com/office/drawing/2014/main" id="{AB689A5A-B24B-4997-9C42-25A7954BCB02}"/>
              </a:ext>
            </a:extLst>
          </p:cNvPr>
          <p:cNvSpPr txBox="1">
            <a:spLocks/>
          </p:cNvSpPr>
          <p:nvPr/>
        </p:nvSpPr>
        <p:spPr bwMode="auto">
          <a:xfrm>
            <a:off x="5206879" y="920515"/>
            <a:ext cx="6549951" cy="283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2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блоки исследования: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практических занятий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NPS, CSI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качества образования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качества подготовки для трудоустройства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Социально-демографический блок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08B7B9DD-6843-4CE3-AE2B-EF003457A2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1784943"/>
              </p:ext>
            </p:extLst>
          </p:nvPr>
        </p:nvGraphicFramePr>
        <p:xfrm>
          <a:off x="4702629" y="3559695"/>
          <a:ext cx="7306490" cy="3139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68904">
                  <a:extLst>
                    <a:ext uri="{9D8B030D-6E8A-4147-A177-3AD203B41FA5}">
                      <a16:colId xmlns:a16="http://schemas.microsoft.com/office/drawing/2014/main" val="719936798"/>
                    </a:ext>
                  </a:extLst>
                </a:gridCol>
                <a:gridCol w="2593755">
                  <a:extLst>
                    <a:ext uri="{9D8B030D-6E8A-4147-A177-3AD203B41FA5}">
                      <a16:colId xmlns:a16="http://schemas.microsoft.com/office/drawing/2014/main" val="2395185472"/>
                    </a:ext>
                  </a:extLst>
                </a:gridCol>
                <a:gridCol w="1943831">
                  <a:extLst>
                    <a:ext uri="{9D8B030D-6E8A-4147-A177-3AD203B41FA5}">
                      <a16:colId xmlns:a16="http://schemas.microsoft.com/office/drawing/2014/main" val="3340690907"/>
                    </a:ext>
                  </a:extLst>
                </a:gridCol>
              </a:tblGrid>
              <a:tr h="729860"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12,5% 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девушек выбирают профессию наставника оператора БПЛА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18,2%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выбирают профессию наставника оператора БПЛА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Свыше 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79%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удовлетворены полученным образованием и рекомендуют его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5990111"/>
                  </a:ext>
                </a:extLst>
              </a:tr>
              <a:tr h="628504"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27,2% 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юношей выбирают профессии электрогазосварщика и стропальщика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96,5%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устраивают полученные знания и навыки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Свыше</a:t>
                      </a:r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89 %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удовлетворены практической подготовкой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668724"/>
                  </a:ext>
                </a:extLst>
              </a:tr>
              <a:tr h="794592">
                <a:tc>
                  <a:txBody>
                    <a:bodyPr/>
                    <a:lstStyle/>
                    <a:p>
                      <a:r>
                        <a:rPr lang="ru-RU" sz="16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67%</a:t>
                      </a:r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слушателей трудоустроены на полный рабочий день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% </a:t>
                      </a:r>
                      <a:r>
                        <a:rPr lang="ru-RU" sz="14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молодых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слушателей выбирают профессии, связанные с БПЛА, </a:t>
                      </a:r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18%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взрослых выбирают профессию электрогазосварщика, </a:t>
                      </a:r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25 %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пожилых слушателей выбирают профессию стропальщика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9049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4571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42A8FF9B-A32E-4A14-822E-6B9ADC3462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2986676"/>
              </p:ext>
            </p:extLst>
          </p:nvPr>
        </p:nvGraphicFramePr>
        <p:xfrm>
          <a:off x="320857" y="1262744"/>
          <a:ext cx="5775144" cy="4332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3196778-3B1F-4B71-AF08-73BC8C6A322A}"/>
              </a:ext>
            </a:extLst>
          </p:cNvPr>
          <p:cNvSpPr txBox="1"/>
          <p:nvPr/>
        </p:nvSpPr>
        <p:spPr>
          <a:xfrm>
            <a:off x="822987" y="1187703"/>
            <a:ext cx="185018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Женщины, %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Мужчины, %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F07304E0-518E-40B4-B429-65A12F82AA1A}"/>
              </a:ext>
            </a:extLst>
          </p:cNvPr>
          <p:cNvSpPr txBox="1">
            <a:spLocks/>
          </p:cNvSpPr>
          <p:nvPr/>
        </p:nvSpPr>
        <p:spPr bwMode="auto">
          <a:xfrm>
            <a:off x="2821490" y="469288"/>
            <a:ext cx="6549017" cy="683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Половозрастная структура слушателей, % от опрошенных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04C7258C-77A3-42CD-9152-453EC3B91A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8369906"/>
              </p:ext>
            </p:extLst>
          </p:nvPr>
        </p:nvGraphicFramePr>
        <p:xfrm>
          <a:off x="6095999" y="1152870"/>
          <a:ext cx="5775143" cy="44423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Объект 2">
            <a:extLst>
              <a:ext uri="{FF2B5EF4-FFF2-40B4-BE49-F238E27FC236}">
                <a16:creationId xmlns:a16="http://schemas.microsoft.com/office/drawing/2014/main" id="{7AA254CC-CE2D-4C0C-ABEF-9453CCDD6945}"/>
              </a:ext>
            </a:extLst>
          </p:cNvPr>
          <p:cNvSpPr txBox="1">
            <a:spLocks/>
          </p:cNvSpPr>
          <p:nvPr/>
        </p:nvSpPr>
        <p:spPr bwMode="auto">
          <a:xfrm>
            <a:off x="4857184" y="72561"/>
            <a:ext cx="2477628" cy="683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Слушатели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FD80223-805E-4B9D-9468-B4E799724EC2}"/>
              </a:ext>
            </a:extLst>
          </p:cNvPr>
          <p:cNvSpPr txBox="1"/>
          <p:nvPr/>
        </p:nvSpPr>
        <p:spPr>
          <a:xfrm>
            <a:off x="320857" y="5670297"/>
            <a:ext cx="9771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опрошенных наблюдался небольшой избыток мужчин над женщинами – 56% против 44%. В анкетировании приняло участие 28% представителей молодёжи, 59% взрослых и 12% представителей предпенсионного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раннепенсионного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возраста.</a:t>
            </a:r>
          </a:p>
        </p:txBody>
      </p:sp>
    </p:spTree>
    <p:extLst>
      <p:ext uri="{BB962C8B-B14F-4D97-AF65-F5344CB8AC3E}">
        <p14:creationId xmlns:p14="http://schemas.microsoft.com/office/powerpoint/2010/main" val="2298300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2">
            <a:extLst>
              <a:ext uri="{FF2B5EF4-FFF2-40B4-BE49-F238E27FC236}">
                <a16:creationId xmlns:a16="http://schemas.microsoft.com/office/drawing/2014/main" id="{CA309346-137C-406F-99EF-FB4031620847}"/>
              </a:ext>
            </a:extLst>
          </p:cNvPr>
          <p:cNvSpPr txBox="1">
            <a:spLocks/>
          </p:cNvSpPr>
          <p:nvPr/>
        </p:nvSpPr>
        <p:spPr bwMode="auto">
          <a:xfrm>
            <a:off x="2316733" y="365125"/>
            <a:ext cx="7105941" cy="683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образования и населённые пункты проживания слушателей, % от опрошенных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04C7258C-77A3-42CD-9152-453EC3B91A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5374156"/>
              </p:ext>
            </p:extLst>
          </p:nvPr>
        </p:nvGraphicFramePr>
        <p:xfrm>
          <a:off x="396240" y="1482634"/>
          <a:ext cx="4572000" cy="4032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2476058-62D9-40FA-A4C4-FB17A6EC7050}"/>
              </a:ext>
            </a:extLst>
          </p:cNvPr>
          <p:cNvSpPr txBox="1"/>
          <p:nvPr/>
        </p:nvSpPr>
        <p:spPr>
          <a:xfrm>
            <a:off x="320857" y="5670297"/>
            <a:ext cx="9771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Большую часть опрошенных составили жители городов Северного управленческого округа (45,9%).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Большинство из них имеет среднее профессиональное образование.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04C7258C-77A3-42CD-9152-453EC3B91A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1336010"/>
              </p:ext>
            </p:extLst>
          </p:nvPr>
        </p:nvGraphicFramePr>
        <p:xfrm>
          <a:off x="6422572" y="1478141"/>
          <a:ext cx="5373188" cy="4032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16299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536C325A-E8E4-460A-A847-4F6D5FD768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2681218"/>
              </p:ext>
            </p:extLst>
          </p:nvPr>
        </p:nvGraphicFramePr>
        <p:xfrm>
          <a:off x="327116" y="1254034"/>
          <a:ext cx="5768884" cy="4319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Объект 2">
            <a:extLst>
              <a:ext uri="{FF2B5EF4-FFF2-40B4-BE49-F238E27FC236}">
                <a16:creationId xmlns:a16="http://schemas.microsoft.com/office/drawing/2014/main" id="{4B4C49EA-24DA-4ECF-9354-23D2045F7783}"/>
              </a:ext>
            </a:extLst>
          </p:cNvPr>
          <p:cNvSpPr txBox="1">
            <a:spLocks/>
          </p:cNvSpPr>
          <p:nvPr/>
        </p:nvSpPr>
        <p:spPr bwMode="auto">
          <a:xfrm>
            <a:off x="1828458" y="425745"/>
            <a:ext cx="8535084" cy="683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Центры обучения и направления подготовки слушателей, % от опрошенных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7CD3AABE-3177-4BF7-B61F-F416FFC419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9610941"/>
              </p:ext>
            </p:extLst>
          </p:nvPr>
        </p:nvGraphicFramePr>
        <p:xfrm>
          <a:off x="5712823" y="1171507"/>
          <a:ext cx="6152062" cy="4432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A3AE87D-2A8C-4ACA-AF0E-8BCFE053B5FA}"/>
              </a:ext>
            </a:extLst>
          </p:cNvPr>
          <p:cNvSpPr txBox="1"/>
          <p:nvPr/>
        </p:nvSpPr>
        <p:spPr>
          <a:xfrm>
            <a:off x="320857" y="5670297"/>
            <a:ext cx="11544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Соответственно, большая часть слушателей проходила занятия в колледжах Северного управленческого округа. Помимо них лидировал по количеству опрошенных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Ирбитский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гуманитарный колледж. Популярными направлениями подготовки оказались стропальщики, электрогазосварщики и наставники операторов БПЛА.</a:t>
            </a:r>
          </a:p>
        </p:txBody>
      </p:sp>
    </p:spTree>
    <p:extLst>
      <p:ext uri="{BB962C8B-B14F-4D97-AF65-F5344CB8AC3E}">
        <p14:creationId xmlns:p14="http://schemas.microsoft.com/office/powerpoint/2010/main" val="3055558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42A8FF9B-A32E-4A14-822E-6B9ADC3462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326421"/>
              </p:ext>
            </p:extLst>
          </p:nvPr>
        </p:nvGraphicFramePr>
        <p:xfrm>
          <a:off x="368595" y="845910"/>
          <a:ext cx="5727406" cy="5818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CF4A1CF-632F-4394-925F-81D1E141CDE3}"/>
              </a:ext>
            </a:extLst>
          </p:cNvPr>
          <p:cNvSpPr txBox="1"/>
          <p:nvPr/>
        </p:nvSpPr>
        <p:spPr>
          <a:xfrm>
            <a:off x="669345" y="1708793"/>
            <a:ext cx="208101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Удовлетворение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Рекомендация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33B26E64-46CF-4CFE-8CEC-5B0DCF3F4967}"/>
              </a:ext>
            </a:extLst>
          </p:cNvPr>
          <p:cNvSpPr txBox="1">
            <a:spLocks/>
          </p:cNvSpPr>
          <p:nvPr/>
        </p:nvSpPr>
        <p:spPr bwMode="auto">
          <a:xfrm>
            <a:off x="3226354" y="193787"/>
            <a:ext cx="5739291" cy="683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качества обучения и работы преподавателей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1FC2E5AC-CC01-4920-B745-2DA08B2D5F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6124399"/>
              </p:ext>
            </p:extLst>
          </p:nvPr>
        </p:nvGraphicFramePr>
        <p:xfrm>
          <a:off x="6093897" y="877369"/>
          <a:ext cx="5978129" cy="5644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54524D1D-0FC7-491B-B70B-A6C28FC578C6}"/>
              </a:ext>
            </a:extLst>
          </p:cNvPr>
          <p:cNvSpPr/>
          <p:nvPr/>
        </p:nvSpPr>
        <p:spPr>
          <a:xfrm>
            <a:off x="6255887" y="5651770"/>
            <a:ext cx="5727406" cy="743665"/>
          </a:xfrm>
          <a:prstGeom prst="rect">
            <a:avLst/>
          </a:prstGeom>
          <a:solidFill>
            <a:srgbClr val="C00000">
              <a:alpha val="5000"/>
            </a:srgbClr>
          </a:solidFill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94AC7717-E82D-40A7-A62A-0D58F46685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5050"/>
              </p:ext>
            </p:extLst>
          </p:nvPr>
        </p:nvGraphicFramePr>
        <p:xfrm>
          <a:off x="6626042" y="1233784"/>
          <a:ext cx="1953369" cy="396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49630">
                  <a:extLst>
                    <a:ext uri="{9D8B030D-6E8A-4147-A177-3AD203B41FA5}">
                      <a16:colId xmlns:a16="http://schemas.microsoft.com/office/drawing/2014/main" val="3784503159"/>
                    </a:ext>
                  </a:extLst>
                </a:gridCol>
                <a:gridCol w="903739">
                  <a:extLst>
                    <a:ext uri="{9D8B030D-6E8A-4147-A177-3AD203B41FA5}">
                      <a16:colId xmlns:a16="http://schemas.microsoft.com/office/drawing/2014/main" val="3732890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Оснащение рабочего места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практики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09625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4169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C366BB25-EB1B-4BC4-97D8-501F377E65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003498"/>
              </p:ext>
            </p:extLst>
          </p:nvPr>
        </p:nvGraphicFramePr>
        <p:xfrm>
          <a:off x="437517" y="2656281"/>
          <a:ext cx="4591681" cy="1304043"/>
        </p:xfrm>
        <a:graphic>
          <a:graphicData uri="http://schemas.openxmlformats.org/drawingml/2006/table">
            <a:tbl>
              <a:tblPr/>
              <a:tblGrid>
                <a:gridCol w="4591681">
                  <a:extLst>
                    <a:ext uri="{9D8B030D-6E8A-4147-A177-3AD203B41FA5}">
                      <a16:colId xmlns:a16="http://schemas.microsoft.com/office/drawing/2014/main" val="1969296203"/>
                    </a:ext>
                  </a:extLst>
                </a:gridCol>
              </a:tblGrid>
              <a:tr h="159215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Регистрация в ИС «Атлас», на портале «Работа России»;</a:t>
                      </a:r>
                    </a:p>
                  </a:txBody>
                  <a:tcPr marL="7961" marR="7961" marT="79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0027594"/>
                  </a:ext>
                </a:extLst>
              </a:tr>
              <a:tr h="159215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Недостаточные базовые знания работы с ПК и программирования, недостаточные знания для работы с режущими инструментами;</a:t>
                      </a:r>
                    </a:p>
                  </a:txBody>
                  <a:tcPr marL="7961" marR="7961" marT="79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444471"/>
                  </a:ext>
                </a:extLst>
              </a:tr>
              <a:tr h="159215"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Несовместимость графика работы и обучения.</a:t>
                      </a:r>
                    </a:p>
                  </a:txBody>
                  <a:tcPr marL="7961" marR="7961" marT="79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5368953"/>
                  </a:ext>
                </a:extLst>
              </a:tr>
            </a:tbl>
          </a:graphicData>
        </a:graphic>
      </p:graphicFrame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AB645B85-AE55-4BC0-B9E9-8459E370D7E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48" t="25913" r="30165" b="35808"/>
          <a:stretch/>
        </p:blipFill>
        <p:spPr>
          <a:xfrm>
            <a:off x="4717109" y="4207466"/>
            <a:ext cx="624179" cy="477314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30796661-A667-43AD-8CED-2B06303F92F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48" t="25913" r="30165" b="35808"/>
          <a:stretch/>
        </p:blipFill>
        <p:spPr>
          <a:xfrm flipV="1">
            <a:off x="324562" y="2202022"/>
            <a:ext cx="659012" cy="50395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Объект 2">
            <a:extLst>
              <a:ext uri="{FF2B5EF4-FFF2-40B4-BE49-F238E27FC236}">
                <a16:creationId xmlns:a16="http://schemas.microsoft.com/office/drawing/2014/main" id="{8A78CB8C-18B8-4F3D-8916-97189E4EF4B5}"/>
              </a:ext>
            </a:extLst>
          </p:cNvPr>
          <p:cNvSpPr txBox="1">
            <a:spLocks/>
          </p:cNvSpPr>
          <p:nvPr/>
        </p:nvSpPr>
        <p:spPr bwMode="auto">
          <a:xfrm>
            <a:off x="2344696" y="19533"/>
            <a:ext cx="7659360" cy="683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Сложности во время обучения и оценка образовательного процесса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6EB5C40-3293-485D-827C-9D32DBE035A5}"/>
              </a:ext>
            </a:extLst>
          </p:cNvPr>
          <p:cNvSpPr/>
          <p:nvPr/>
        </p:nvSpPr>
        <p:spPr>
          <a:xfrm>
            <a:off x="1140224" y="1337700"/>
            <a:ext cx="34224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какими сложностями Вы столкнулись во время обучения? 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B933208F-57F8-4B3A-8ECD-6E312B22BD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672744"/>
              </p:ext>
            </p:extLst>
          </p:nvPr>
        </p:nvGraphicFramePr>
        <p:xfrm>
          <a:off x="5366364" y="1629069"/>
          <a:ext cx="6645732" cy="2578397"/>
        </p:xfrm>
        <a:graphic>
          <a:graphicData uri="http://schemas.openxmlformats.org/drawingml/2006/table">
            <a:tbl>
              <a:tblPr/>
              <a:tblGrid>
                <a:gridCol w="3633655">
                  <a:extLst>
                    <a:ext uri="{9D8B030D-6E8A-4147-A177-3AD203B41FA5}">
                      <a16:colId xmlns:a16="http://schemas.microsoft.com/office/drawing/2014/main" val="3692409005"/>
                    </a:ext>
                  </a:extLst>
                </a:gridCol>
                <a:gridCol w="865664">
                  <a:extLst>
                    <a:ext uri="{9D8B030D-6E8A-4147-A177-3AD203B41FA5}">
                      <a16:colId xmlns:a16="http://schemas.microsoft.com/office/drawing/2014/main" val="3895155182"/>
                    </a:ext>
                  </a:extLst>
                </a:gridCol>
                <a:gridCol w="1090096">
                  <a:extLst>
                    <a:ext uri="{9D8B030D-6E8A-4147-A177-3AD203B41FA5}">
                      <a16:colId xmlns:a16="http://schemas.microsoft.com/office/drawing/2014/main" val="1412567210"/>
                    </a:ext>
                  </a:extLst>
                </a:gridCol>
                <a:gridCol w="1056317">
                  <a:extLst>
                    <a:ext uri="{9D8B030D-6E8A-4147-A177-3AD203B41FA5}">
                      <a16:colId xmlns:a16="http://schemas.microsoft.com/office/drawing/2014/main" val="2313137563"/>
                    </a:ext>
                  </a:extLst>
                </a:gridCol>
              </a:tblGrid>
              <a:tr h="8745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Изложение материала</a:t>
                      </a:r>
                      <a:b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Умение заинтересовать слушателей</a:t>
                      </a:r>
                      <a:b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Коммуникация преподавателя и слушателя</a:t>
                      </a:r>
                      <a:b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50965"/>
                  </a:ext>
                </a:extLst>
              </a:tr>
              <a:tr h="2767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Монтажник радиоэлектронной аппаратуры и приборов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9,85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D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9,85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D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9,92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E4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149661"/>
                  </a:ext>
                </a:extLst>
              </a:tr>
              <a:tr h="22140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Швея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9,83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C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9,33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B1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9,33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B1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353473"/>
                  </a:ext>
                </a:extLst>
              </a:tr>
              <a:tr h="22140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Закройщик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9,75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D5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9,50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BF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10,00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8657962"/>
                  </a:ext>
                </a:extLst>
              </a:tr>
              <a:tr h="41846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Программирование и доработка типовых конфигураций 1С</a:t>
                      </a:r>
                      <a:b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9,75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D5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9,83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C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9,92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E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54869"/>
                  </a:ext>
                </a:extLst>
              </a:tr>
              <a:tr h="22140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Чертежник-конструктор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9,63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A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9,50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BF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9,63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A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272447"/>
                  </a:ext>
                </a:extLst>
              </a:tr>
              <a:tr h="25461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Электромонтер по ремонту и обслуживанию электрооборудования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8,50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8,50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8,50</a:t>
                      </a:r>
                    </a:p>
                  </a:txBody>
                  <a:tcPr marL="9111" marR="9111" marT="91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3509739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D69095FB-60DC-4E9E-BD30-EBD014F13E87}"/>
              </a:ext>
            </a:extLst>
          </p:cNvPr>
          <p:cNvSpPr txBox="1"/>
          <p:nvPr/>
        </p:nvSpPr>
        <p:spPr>
          <a:xfrm>
            <a:off x="6884550" y="1340562"/>
            <a:ext cx="43238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Дайте оценку работы преподавателей, средняя оценка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418E5D-7247-41B0-A6DA-D9169506E61E}"/>
              </a:ext>
            </a:extLst>
          </p:cNvPr>
          <p:cNvSpPr txBox="1"/>
          <p:nvPr/>
        </p:nvSpPr>
        <p:spPr>
          <a:xfrm>
            <a:off x="389902" y="5521509"/>
            <a:ext cx="115689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Высокую оценку работы преподавателей дали слушатели по специальностям: электрослесарь, аппаратчик производства хромовых соединений, наставник операторов БПЛА, горничная, сварщик, слесарь, стропальщик и механик холодильных установок.</a:t>
            </a:r>
          </a:p>
        </p:txBody>
      </p:sp>
    </p:spTree>
    <p:extLst>
      <p:ext uri="{BB962C8B-B14F-4D97-AF65-F5344CB8AC3E}">
        <p14:creationId xmlns:p14="http://schemas.microsoft.com/office/powerpoint/2010/main" val="3391827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бъект 2">
            <a:extLst>
              <a:ext uri="{FF2B5EF4-FFF2-40B4-BE49-F238E27FC236}">
                <a16:creationId xmlns:a16="http://schemas.microsoft.com/office/drawing/2014/main" id="{8A78CB8C-18B8-4F3D-8916-97189E4EF4B5}"/>
              </a:ext>
            </a:extLst>
          </p:cNvPr>
          <p:cNvSpPr txBox="1">
            <a:spLocks/>
          </p:cNvSpPr>
          <p:nvPr/>
        </p:nvSpPr>
        <p:spPr bwMode="auto">
          <a:xfrm>
            <a:off x="2344696" y="19533"/>
            <a:ext cx="7659360" cy="683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Сложности во время обучения и оценка образовательного процесса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7CD3AABE-3177-4BF7-B61F-F416FFC419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1499314"/>
              </p:ext>
            </p:extLst>
          </p:nvPr>
        </p:nvGraphicFramePr>
        <p:xfrm>
          <a:off x="351297" y="618310"/>
          <a:ext cx="5295134" cy="5728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4467CE19-FA40-4A16-B65B-202534354D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822395"/>
              </p:ext>
            </p:extLst>
          </p:nvPr>
        </p:nvGraphicFramePr>
        <p:xfrm>
          <a:off x="5646431" y="963634"/>
          <a:ext cx="6238680" cy="5276056"/>
        </p:xfrm>
        <a:graphic>
          <a:graphicData uri="http://schemas.openxmlformats.org/drawingml/2006/table">
            <a:tbl>
              <a:tblPr/>
              <a:tblGrid>
                <a:gridCol w="2177140">
                  <a:extLst>
                    <a:ext uri="{9D8B030D-6E8A-4147-A177-3AD203B41FA5}">
                      <a16:colId xmlns:a16="http://schemas.microsoft.com/office/drawing/2014/main" val="3779802292"/>
                    </a:ext>
                  </a:extLst>
                </a:gridCol>
                <a:gridCol w="1210257">
                  <a:extLst>
                    <a:ext uri="{9D8B030D-6E8A-4147-A177-3AD203B41FA5}">
                      <a16:colId xmlns:a16="http://schemas.microsoft.com/office/drawing/2014/main" val="2331023523"/>
                    </a:ext>
                  </a:extLst>
                </a:gridCol>
                <a:gridCol w="1938555">
                  <a:extLst>
                    <a:ext uri="{9D8B030D-6E8A-4147-A177-3AD203B41FA5}">
                      <a16:colId xmlns:a16="http://schemas.microsoft.com/office/drawing/2014/main" val="4014505789"/>
                    </a:ext>
                  </a:extLst>
                </a:gridCol>
                <a:gridCol w="912728">
                  <a:extLst>
                    <a:ext uri="{9D8B030D-6E8A-4147-A177-3AD203B41FA5}">
                      <a16:colId xmlns:a16="http://schemas.microsoft.com/office/drawing/2014/main" val="1922156575"/>
                    </a:ext>
                  </a:extLst>
                </a:gridCol>
              </a:tblGrid>
              <a:tr h="28143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Программа</a:t>
                      </a:r>
                      <a:b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Временно не работаю;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Планирую трудоустроиться в ближайшее время.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Занимаюсь подработкой;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7873087"/>
                  </a:ext>
                </a:extLst>
              </a:tr>
              <a:tr h="367159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Монтажник радиоэлектронной аппаратуры и приборов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782912"/>
                  </a:ext>
                </a:extLst>
              </a:tr>
              <a:tr h="17565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Швея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7358906"/>
                  </a:ext>
                </a:extLst>
              </a:tr>
              <a:tr h="16431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Закройщик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069798"/>
                  </a:ext>
                </a:extLst>
              </a:tr>
              <a:tr h="37014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Электромонтер по ремонту и обслуживанию электрооборудования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40061"/>
                  </a:ext>
                </a:extLst>
              </a:tr>
              <a:tr h="3404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Электрослесарь по обслуживанию и ремонту оборудования (4 разряд)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248081"/>
                  </a:ext>
                </a:extLst>
              </a:tr>
              <a:tr h="9704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Горничная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3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9564613"/>
                  </a:ext>
                </a:extLst>
              </a:tr>
              <a:tr h="17565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Чертежник-конструктор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242433"/>
                  </a:ext>
                </a:extLst>
              </a:tr>
              <a:tr h="40773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Программирование и доработка типовых конфигураций 1С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8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8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7C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33857"/>
                  </a:ext>
                </a:extLst>
              </a:tr>
              <a:tr h="17565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Слесарь-ремонтник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8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270518"/>
                  </a:ext>
                </a:extLst>
              </a:tr>
              <a:tr h="31072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Механик кондиционеров и холодильных установок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B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4708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Сборщик-клепальщик</a:t>
                      </a:r>
                      <a:b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1549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Аппаратчик производства хромовых соединений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117272"/>
                  </a:ext>
                </a:extLst>
              </a:tr>
              <a:tr h="68806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Сварщик ручной дуговой сварки плавящимся покрытым электродом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A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746495"/>
                  </a:ext>
                </a:extLst>
              </a:tr>
              <a:tr h="9704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Стропальщик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2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2071657"/>
                  </a:ext>
                </a:extLst>
              </a:tr>
              <a:tr h="17565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Электрогазосварщик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6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1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5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1039031"/>
                  </a:ext>
                </a:extLst>
              </a:tr>
              <a:tr h="68806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Практическая подготовка наставников в сфере эксплуатации беспилотных авиационных систем​​​​​​​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3510" marR="3510" marT="3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826279"/>
                  </a:ext>
                </a:extLst>
              </a:tr>
            </a:tbl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D6CAFED-3870-4C9B-B488-02CB999CEDA0}"/>
              </a:ext>
            </a:extLst>
          </p:cNvPr>
          <p:cNvSpPr/>
          <p:nvPr/>
        </p:nvSpPr>
        <p:spPr>
          <a:xfrm>
            <a:off x="214009" y="2052536"/>
            <a:ext cx="5223753" cy="1546698"/>
          </a:xfrm>
          <a:prstGeom prst="rect">
            <a:avLst/>
          </a:prstGeom>
          <a:solidFill>
            <a:srgbClr val="C00000">
              <a:alpha val="5000"/>
            </a:srgbClr>
          </a:solidFill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767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>
            <a:extLst>
              <a:ext uri="{FF2B5EF4-FFF2-40B4-BE49-F238E27FC236}">
                <a16:creationId xmlns:a16="http://schemas.microsoft.com/office/drawing/2014/main" id="{6E12D54F-E1A2-4829-8062-1FDB7CA4CAFC}"/>
              </a:ext>
            </a:extLst>
          </p:cNvPr>
          <p:cNvSpPr txBox="1">
            <a:spLocks/>
          </p:cNvSpPr>
          <p:nvPr/>
        </p:nvSpPr>
        <p:spPr bwMode="auto">
          <a:xfrm>
            <a:off x="4459865" y="0"/>
            <a:ext cx="3272265" cy="683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85000" lnSpcReduction="10000"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Сетевые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партнёры*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B89917D3-F155-4B6A-B03A-8974FD9357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4069555"/>
              </p:ext>
            </p:extLst>
          </p:nvPr>
        </p:nvGraphicFramePr>
        <p:xfrm>
          <a:off x="280659" y="683582"/>
          <a:ext cx="5710666" cy="5586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70D61EF7-0811-4E18-B552-567796205C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6857455"/>
              </p:ext>
            </p:extLst>
          </p:nvPr>
        </p:nvGraphicFramePr>
        <p:xfrm>
          <a:off x="6407351" y="1151321"/>
          <a:ext cx="5225143" cy="2633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3E0AD25-50E7-49F6-BB7C-40BBCAD9535A}"/>
              </a:ext>
            </a:extLst>
          </p:cNvPr>
          <p:cNvSpPr/>
          <p:nvPr/>
        </p:nvSpPr>
        <p:spPr>
          <a:xfrm>
            <a:off x="6581523" y="602469"/>
            <a:ext cx="52077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срок сетевого взаимодействия</a:t>
            </a:r>
            <a:r>
              <a:rPr lang="en-US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партнёров и ЦОПП, лет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3462641-7A05-4489-9425-B4890645E55E}"/>
              </a:ext>
            </a:extLst>
          </p:cNvPr>
          <p:cNvSpPr/>
          <p:nvPr/>
        </p:nvSpPr>
        <p:spPr>
          <a:xfrm>
            <a:off x="6891411" y="3918626"/>
            <a:ext cx="481290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оценка взаимодействия партнёров и ЦОПП, баллы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D6DE1B6E-57D4-4C5E-8851-3F66864A5D40}"/>
              </a:ext>
            </a:extLst>
          </p:cNvPr>
          <p:cNvSpPr/>
          <p:nvPr/>
        </p:nvSpPr>
        <p:spPr>
          <a:xfrm>
            <a:off x="278330" y="6496634"/>
            <a:ext cx="1142599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Профессиональные образовательные организации, реализующие программы среднего профессионального образования на территории Свердловской области</a:t>
            </a:r>
            <a:endParaRPr lang="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ADB0FE4-7789-4E57-BF24-67B94A27355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3961" t="10233" r="23954" b="50615"/>
          <a:stretch/>
        </p:blipFill>
        <p:spPr>
          <a:xfrm>
            <a:off x="7030277" y="4493623"/>
            <a:ext cx="3707388" cy="1649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3787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9507</TotalTime>
  <Words>930</Words>
  <Application>Microsoft Office PowerPoint</Application>
  <PresentationFormat>Широкоэкранный</PresentationFormat>
  <Paragraphs>181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Социологическое исследование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Синхронизация Профессионалитет</dc:title>
  <dc:creator>Буглак Дмитрий Викторович</dc:creator>
  <cp:lastModifiedBy>Латышев Дмитрий Михайлович</cp:lastModifiedBy>
  <cp:revision>1407</cp:revision>
  <cp:lastPrinted>2025-11-27T03:53:28Z</cp:lastPrinted>
  <dcterms:created xsi:type="dcterms:W3CDTF">2025-01-29T04:56:37Z</dcterms:created>
  <dcterms:modified xsi:type="dcterms:W3CDTF">2025-12-23T05:02:17Z</dcterms:modified>
</cp:coreProperties>
</file>