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1216" r:id="rId2"/>
    <p:sldId id="1217" r:id="rId3"/>
    <p:sldId id="1209" r:id="rId4"/>
    <p:sldId id="1210" r:id="rId5"/>
    <p:sldId id="1211" r:id="rId6"/>
    <p:sldId id="1208" r:id="rId7"/>
    <p:sldId id="1212" r:id="rId8"/>
    <p:sldId id="1218" r:id="rId9"/>
    <p:sldId id="1190" r:id="rId10"/>
  </p:sldIdLst>
  <p:sldSz cx="12192000" cy="6858000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5630D4A-47D0-4421-9F6D-DD9BA91ABDA4}">
          <p14:sldIdLst>
            <p14:sldId id="1216"/>
            <p14:sldId id="1217"/>
            <p14:sldId id="1209"/>
            <p14:sldId id="1210"/>
            <p14:sldId id="1211"/>
            <p14:sldId id="1208"/>
            <p14:sldId id="1212"/>
            <p14:sldId id="1218"/>
            <p14:sldId id="11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F7E"/>
    <a:srgbClr val="FDC767"/>
    <a:srgbClr val="92D050"/>
    <a:srgbClr val="D16AB9"/>
    <a:srgbClr val="FCF6FB"/>
    <a:srgbClr val="7C6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24" autoAdjust="0"/>
    <p:restoredTop sz="96270" autoAdjust="0"/>
  </p:normalViewPr>
  <p:slideViewPr>
    <p:cSldViewPr snapToGrid="0">
      <p:cViewPr varScale="1">
        <p:scale>
          <a:sx n="110" d="100"/>
          <a:sy n="110" d="100"/>
        </p:scale>
        <p:origin x="438" y="108"/>
      </p:cViewPr>
      <p:guideLst>
        <p:guide orient="horz" pos="2160"/>
        <p:guide pos="37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Чартики!$E$3:$E$21</c:f>
              <c:strCache>
                <c:ptCount val="19"/>
                <c:pt idx="0">
                  <c:v>Пекарь_x000d_</c:v>
                </c:pt>
                <c:pt idx="1">
                  <c:v>Кассир торгового зала_x000d_</c:v>
                </c:pt>
                <c:pt idx="2">
                  <c:v>Слесарь по ремонту автомобилей_x000d_</c:v>
                </c:pt>
                <c:pt idx="3">
                  <c:v>Электромонтер по ремонту и обслуживанию электрообо_x000d_</c:v>
                </c:pt>
                <c:pt idx="4">
                  <c:v>Слесарь-сантехник_x000d_</c:v>
                </c:pt>
                <c:pt idx="5">
                  <c:v>Агент по снабжению_x000d_</c:v>
                </c:pt>
                <c:pt idx="6">
                  <c:v>Каменщик_x000d_</c:v>
                </c:pt>
                <c:pt idx="7">
                  <c:v>Облицовщик –плиточник_x000d_</c:v>
                </c:pt>
                <c:pt idx="8">
                  <c:v>Мастер маникюра_x000d_</c:v>
                </c:pt>
                <c:pt idx="9">
                  <c:v>Токарь_x000d_</c:v>
                </c:pt>
                <c:pt idx="10">
                  <c:v>Слесарь-ремонтник_x000d_</c:v>
                </c:pt>
                <c:pt idx="11">
                  <c:v>Контролер станочных и слесарных работ_x000d_</c:v>
                </c:pt>
                <c:pt idx="12">
                  <c:v>Слесарь механосборочных работ_x000d_</c:v>
                </c:pt>
                <c:pt idx="13">
                  <c:v>Штукатур_x000d_</c:v>
                </c:pt>
                <c:pt idx="14">
                  <c:v>Парикмахер_x000d_</c:v>
                </c:pt>
                <c:pt idx="15">
                  <c:v>Оператор электронно-вычислительных и вычислительны_x000d_</c:v>
                </c:pt>
                <c:pt idx="16">
                  <c:v>Слесарь по обслуживанию и ремонту оборудования_x000d_</c:v>
                </c:pt>
                <c:pt idx="17">
                  <c:v>Кондитер_x000d_</c:v>
                </c:pt>
                <c:pt idx="18">
                  <c:v>Повар_x000d_</c:v>
                </c:pt>
              </c:strCache>
            </c:strRef>
          </c:cat>
          <c:val>
            <c:numRef>
              <c:f>Чартики!$F$3:$F$21</c:f>
              <c:numCache>
                <c:formatCode>#\ ##0.0;#\ ##0.0</c:formatCode>
                <c:ptCount val="19"/>
                <c:pt idx="0">
                  <c:v>-0.81967213114754101</c:v>
                </c:pt>
                <c:pt idx="1">
                  <c:v>-0.81967213114754101</c:v>
                </c:pt>
                <c:pt idx="3">
                  <c:v>-0.81967213114754101</c:v>
                </c:pt>
                <c:pt idx="6">
                  <c:v>-0.81967213114754101</c:v>
                </c:pt>
                <c:pt idx="8">
                  <c:v>-3.278688524590164</c:v>
                </c:pt>
                <c:pt idx="9">
                  <c:v>-0.81967213114754101</c:v>
                </c:pt>
                <c:pt idx="11">
                  <c:v>-1.639344262295082</c:v>
                </c:pt>
                <c:pt idx="12">
                  <c:v>-0.81967213114754101</c:v>
                </c:pt>
                <c:pt idx="13">
                  <c:v>-4.918032786885246</c:v>
                </c:pt>
                <c:pt idx="14">
                  <c:v>-8.1967213114754092</c:v>
                </c:pt>
                <c:pt idx="15">
                  <c:v>-0.81967213114754101</c:v>
                </c:pt>
                <c:pt idx="16">
                  <c:v>-0.81967213114754101</c:v>
                </c:pt>
                <c:pt idx="17">
                  <c:v>-5.7377049180327866</c:v>
                </c:pt>
                <c:pt idx="18">
                  <c:v>-14.754098360655737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44-43F8-9490-E37D597B63A7}"/>
            </c:ext>
          </c:extLst>
        </c:ser>
        <c:ser>
          <c:idx val="1"/>
          <c:order val="1"/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Чартики!$E$3:$E$21</c:f>
              <c:strCache>
                <c:ptCount val="19"/>
                <c:pt idx="0">
                  <c:v>Пекарь_x000d_</c:v>
                </c:pt>
                <c:pt idx="1">
                  <c:v>Кассир торгового зала_x000d_</c:v>
                </c:pt>
                <c:pt idx="2">
                  <c:v>Слесарь по ремонту автомобилей_x000d_</c:v>
                </c:pt>
                <c:pt idx="3">
                  <c:v>Электромонтер по ремонту и обслуживанию электрообо_x000d_</c:v>
                </c:pt>
                <c:pt idx="4">
                  <c:v>Слесарь-сантехник_x000d_</c:v>
                </c:pt>
                <c:pt idx="5">
                  <c:v>Агент по снабжению_x000d_</c:v>
                </c:pt>
                <c:pt idx="6">
                  <c:v>Каменщик_x000d_</c:v>
                </c:pt>
                <c:pt idx="7">
                  <c:v>Облицовщик –плиточник_x000d_</c:v>
                </c:pt>
                <c:pt idx="8">
                  <c:v>Мастер маникюра_x000d_</c:v>
                </c:pt>
                <c:pt idx="9">
                  <c:v>Токарь_x000d_</c:v>
                </c:pt>
                <c:pt idx="10">
                  <c:v>Слесарь-ремонтник_x000d_</c:v>
                </c:pt>
                <c:pt idx="11">
                  <c:v>Контролер станочных и слесарных работ_x000d_</c:v>
                </c:pt>
                <c:pt idx="12">
                  <c:v>Слесарь механосборочных работ_x000d_</c:v>
                </c:pt>
                <c:pt idx="13">
                  <c:v>Штукатур_x000d_</c:v>
                </c:pt>
                <c:pt idx="14">
                  <c:v>Парикмахер_x000d_</c:v>
                </c:pt>
                <c:pt idx="15">
                  <c:v>Оператор электронно-вычислительных и вычислительны_x000d_</c:v>
                </c:pt>
                <c:pt idx="16">
                  <c:v>Слесарь по обслуживанию и ремонту оборудования_x000d_</c:v>
                </c:pt>
                <c:pt idx="17">
                  <c:v>Кондитер_x000d_</c:v>
                </c:pt>
                <c:pt idx="18">
                  <c:v>Повар_x000d_</c:v>
                </c:pt>
              </c:strCache>
            </c:strRef>
          </c:cat>
          <c:val>
            <c:numRef>
              <c:f>Чартики!$G$3:$G$21</c:f>
              <c:numCache>
                <c:formatCode>General</c:formatCode>
                <c:ptCount val="19"/>
                <c:pt idx="2" formatCode="#\ ##0.0;#\ ##0.0">
                  <c:v>0.81967213114754101</c:v>
                </c:pt>
                <c:pt idx="4" formatCode="#\ ##0.0;#\ ##0.0">
                  <c:v>0.81967213114754101</c:v>
                </c:pt>
                <c:pt idx="5" formatCode="#\ ##0.0;#\ ##0.0">
                  <c:v>1.639344262295082</c:v>
                </c:pt>
                <c:pt idx="6" formatCode="#\ ##0.0;#\ ##0.0">
                  <c:v>0.81967213114754101</c:v>
                </c:pt>
                <c:pt idx="7" formatCode="#\ ##0.0;#\ ##0.0">
                  <c:v>2.459016393442623</c:v>
                </c:pt>
                <c:pt idx="9" formatCode="#\ ##0.0;#\ ##0.0">
                  <c:v>2.459016393442623</c:v>
                </c:pt>
                <c:pt idx="10" formatCode="#\ ##0.0;#\ ##0.0">
                  <c:v>4.0983606557377046</c:v>
                </c:pt>
                <c:pt idx="11" formatCode="#\ ##0.0;#\ ##0.0">
                  <c:v>2.459016393442623</c:v>
                </c:pt>
                <c:pt idx="12" formatCode="#\ ##0.0;#\ ##0.0">
                  <c:v>4.0983606557377046</c:v>
                </c:pt>
                <c:pt idx="15" formatCode="#\ ##0.0;#\ ##0.0">
                  <c:v>9.0163934426229506</c:v>
                </c:pt>
                <c:pt idx="16" formatCode="#\ ##0.0;#\ ##0.0">
                  <c:v>9.8360655737704921</c:v>
                </c:pt>
                <c:pt idx="17" formatCode="#\ ##0.0;#\ ##0.0">
                  <c:v>9.8360655737704921</c:v>
                </c:pt>
                <c:pt idx="18" formatCode="#\ ##0.0;#\ ##0.0">
                  <c:v>6.557377049180328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44-43F8-9490-E37D597B63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overlap val="100"/>
        <c:axId val="909338447"/>
        <c:axId val="912500111"/>
      </c:barChart>
      <c:catAx>
        <c:axId val="90933844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912500111"/>
        <c:crosses val="autoZero"/>
        <c:auto val="1"/>
        <c:lblAlgn val="ctr"/>
        <c:lblOffset val="100"/>
        <c:noMultiLvlLbl val="0"/>
      </c:catAx>
      <c:valAx>
        <c:axId val="912500111"/>
        <c:scaling>
          <c:orientation val="minMax"/>
        </c:scaling>
        <c:delete val="1"/>
        <c:axPos val="b"/>
        <c:numFmt formatCode="#\ ##0.0;#\ ##0.0" sourceLinked="1"/>
        <c:majorTickMark val="none"/>
        <c:minorTickMark val="none"/>
        <c:tickLblPos val="nextTo"/>
        <c:crossAx val="909338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</a:t>
            </a:r>
            <a:r>
              <a:rPr lang="ru-RU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школьников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Чартики!$E$38:$E$47</c:f>
              <c:strCache>
                <c:ptCount val="10"/>
                <c:pt idx="0">
                  <c:v>Краснотурьинск</c:v>
                </c:pt>
                <c:pt idx="1">
                  <c:v>Верхняя Пышма</c:v>
                </c:pt>
                <c:pt idx="2">
                  <c:v>Нижний Тагил</c:v>
                </c:pt>
                <c:pt idx="3">
                  <c:v>Верхний Тагил</c:v>
                </c:pt>
                <c:pt idx="4">
                  <c:v>Сысерть</c:v>
                </c:pt>
                <c:pt idx="5">
                  <c:v>Ревда</c:v>
                </c:pt>
                <c:pt idx="6">
                  <c:v>Сухой Лог</c:v>
                </c:pt>
                <c:pt idx="7">
                  <c:v>Кушва</c:v>
                </c:pt>
                <c:pt idx="8">
                  <c:v>Красноуральск</c:v>
                </c:pt>
                <c:pt idx="9">
                  <c:v>Екатеринбург</c:v>
                </c:pt>
              </c:strCache>
            </c:strRef>
          </c:cat>
          <c:val>
            <c:numRef>
              <c:f>Чартики!$F$38:$F$47</c:f>
              <c:numCache>
                <c:formatCode>0%</c:formatCode>
                <c:ptCount val="10"/>
                <c:pt idx="0">
                  <c:v>1.098901098901099E-2</c:v>
                </c:pt>
                <c:pt idx="1">
                  <c:v>1.098901098901099E-2</c:v>
                </c:pt>
                <c:pt idx="2">
                  <c:v>1.098901098901099E-2</c:v>
                </c:pt>
                <c:pt idx="3">
                  <c:v>1.098901098901099E-2</c:v>
                </c:pt>
                <c:pt idx="4">
                  <c:v>3.2967032967032968E-2</c:v>
                </c:pt>
                <c:pt idx="5">
                  <c:v>4.3956043956043959E-2</c:v>
                </c:pt>
                <c:pt idx="6">
                  <c:v>7.6923076923076927E-2</c:v>
                </c:pt>
                <c:pt idx="7">
                  <c:v>0.12087912087912088</c:v>
                </c:pt>
                <c:pt idx="8">
                  <c:v>0.16483516483516483</c:v>
                </c:pt>
                <c:pt idx="9">
                  <c:v>0.51648351648351654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5C-4CE5-A37C-FAC9D3C3F8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526204064"/>
        <c:axId val="1514808432"/>
      </c:barChart>
      <c:catAx>
        <c:axId val="15262040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14808432"/>
        <c:crosses val="autoZero"/>
        <c:auto val="1"/>
        <c:lblAlgn val="ctr"/>
        <c:lblOffset val="100"/>
        <c:noMultiLvlLbl val="0"/>
      </c:catAx>
      <c:valAx>
        <c:axId val="151480843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26204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Вы планировали делать</a:t>
            </a:r>
            <a:r>
              <a:rPr lang="en-US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ранее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окончании школы? (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несбывшиеся</a:t>
            </a:r>
            <a:r>
              <a:rPr lang="ru-RU" i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ожидания</a:t>
            </a:r>
            <a:r>
              <a:rPr lang="ru-RU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42184203540747406"/>
          <c:y val="0.13221887135495125"/>
          <c:w val="0.56888103750815022"/>
          <c:h val="0.83991891437484834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Чартики!$H$38:$H$42</c:f>
              <c:strCache>
                <c:ptCount val="5"/>
                <c:pt idx="0">
                  <c:v>Поступить в ВУЗ</c:v>
                </c:pt>
                <c:pt idx="1">
                  <c:v>Проходить курсы, осваивать профессию самостоятельно</c:v>
                </c:pt>
                <c:pt idx="2">
                  <c:v>Служить в Вооружённых силах Российской Федерации</c:v>
                </c:pt>
                <c:pt idx="3">
                  <c:v>Поступить в колледж / техникум</c:v>
                </c:pt>
                <c:pt idx="4">
                  <c:v>Работать</c:v>
                </c:pt>
              </c:strCache>
            </c:strRef>
          </c:cat>
          <c:val>
            <c:numRef>
              <c:f>Чартики!$I$38:$I$42</c:f>
              <c:numCache>
                <c:formatCode>0%</c:formatCode>
                <c:ptCount val="5"/>
                <c:pt idx="0">
                  <c:v>4.046242774566474E-2</c:v>
                </c:pt>
                <c:pt idx="1">
                  <c:v>4.6242774566473986E-2</c:v>
                </c:pt>
                <c:pt idx="2">
                  <c:v>8.6705202312138727E-2</c:v>
                </c:pt>
                <c:pt idx="3">
                  <c:v>0.39884393063583817</c:v>
                </c:pt>
                <c:pt idx="4">
                  <c:v>0.4277456647398844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EC-418D-91EB-346BAD58EE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960603183"/>
        <c:axId val="1953810047"/>
      </c:barChart>
      <c:catAx>
        <c:axId val="19606031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53810047"/>
        <c:crosses val="autoZero"/>
        <c:auto val="1"/>
        <c:lblAlgn val="ctr"/>
        <c:lblOffset val="100"/>
        <c:noMultiLvlLbl val="0"/>
      </c:catAx>
      <c:valAx>
        <c:axId val="1953810047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9606031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Вы планируете делать по окончании обучения?, % от опрошенных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46359784548566807"/>
          <c:y val="0.24166666666666667"/>
          <c:w val="0.53640215451433193"/>
          <c:h val="0.7074074074074073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Чартики!$Q$38:$Q$41</c:f>
              <c:strCache>
                <c:ptCount val="4"/>
                <c:pt idx="0">
                  <c:v>Проходить курсы, самостоятельно учиться по профессии.</c:v>
                </c:pt>
                <c:pt idx="1">
                  <c:v>Служить в Вооруженных силах России;</c:v>
                </c:pt>
                <c:pt idx="2">
                  <c:v>Поступить в колледж / техникум,</c:v>
                </c:pt>
                <c:pt idx="3">
                  <c:v>Пойти работать по специальности,</c:v>
                </c:pt>
              </c:strCache>
            </c:strRef>
          </c:cat>
          <c:val>
            <c:numRef>
              <c:f>Чартики!$R$38:$R$41</c:f>
              <c:numCache>
                <c:formatCode>0%</c:formatCode>
                <c:ptCount val="4"/>
                <c:pt idx="0">
                  <c:v>5.1612903225806452E-2</c:v>
                </c:pt>
                <c:pt idx="1">
                  <c:v>0.15483870967741936</c:v>
                </c:pt>
                <c:pt idx="2">
                  <c:v>0.36774193548387096</c:v>
                </c:pt>
                <c:pt idx="3">
                  <c:v>0.4258064516129032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ED-4491-82CE-E28DFC1850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960603183"/>
        <c:axId val="1953810047"/>
      </c:barChart>
      <c:catAx>
        <c:axId val="19606031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53810047"/>
        <c:crosses val="autoZero"/>
        <c:auto val="1"/>
        <c:lblAlgn val="ctr"/>
        <c:lblOffset val="100"/>
        <c:noMultiLvlLbl val="0"/>
      </c:catAx>
      <c:valAx>
        <c:axId val="1953810047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9606031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Оцените свой уровень подготовки. Полученные навыки и знания полностью устраивают, % по строке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445-4606-9423-D8E08E70085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445-4606-9423-D8E08E70085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445-4606-9423-D8E08E70085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445-4606-9423-D8E08E70085F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445-4606-9423-D8E08E70085F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D445-4606-9423-D8E08E70085F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445-4606-9423-D8E08E70085F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445-4606-9423-D8E08E70085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Чартики!$K$38:$K$56</c:f>
              <c:strCache>
                <c:ptCount val="19"/>
                <c:pt idx="0">
                  <c:v>Пекарь_x000d_</c:v>
                </c:pt>
                <c:pt idx="1">
                  <c:v>Агент по снабжению_x000d_</c:v>
                </c:pt>
                <c:pt idx="2">
                  <c:v>Каменщик_x000d_</c:v>
                </c:pt>
                <c:pt idx="3">
                  <c:v>Кассир торгового зала_x000d_</c:v>
                </c:pt>
                <c:pt idx="4">
                  <c:v>Слесарь-сантехник_x000d_</c:v>
                </c:pt>
                <c:pt idx="5">
                  <c:v>Слесарь по ремонту автомобилей_x000d_</c:v>
                </c:pt>
                <c:pt idx="6">
                  <c:v>Электромонтер по ремонту и обслуживанию электрообо_x000d_</c:v>
                </c:pt>
                <c:pt idx="7">
                  <c:v>Облицовщик –плиточник_x000d_</c:v>
                </c:pt>
                <c:pt idx="8">
                  <c:v>Мастер маникюра_x000d_</c:v>
                </c:pt>
                <c:pt idx="9">
                  <c:v>Контролер станочных и слесарных работ_x000d_</c:v>
                </c:pt>
                <c:pt idx="10">
                  <c:v>Токарь_x000d_</c:v>
                </c:pt>
                <c:pt idx="11">
                  <c:v>Слесарь-ремонтник_x000d_</c:v>
                </c:pt>
                <c:pt idx="12">
                  <c:v>Слесарь механосборочных работ_x000d_</c:v>
                </c:pt>
                <c:pt idx="13">
                  <c:v>Штукатур_x000d_</c:v>
                </c:pt>
                <c:pt idx="14">
                  <c:v>Слесарь по обслуживанию и ремонту оборудования_x000d_</c:v>
                </c:pt>
                <c:pt idx="15">
                  <c:v>Парикмахер_x000d_</c:v>
                </c:pt>
                <c:pt idx="16">
                  <c:v>Оператор электронно-вычислительных и вычислительны_x000d_</c:v>
                </c:pt>
                <c:pt idx="17">
                  <c:v>Кондитер_x000d_</c:v>
                </c:pt>
                <c:pt idx="18">
                  <c:v>Повар_x000d_</c:v>
                </c:pt>
              </c:strCache>
            </c:strRef>
          </c:cat>
          <c:val>
            <c:numRef>
              <c:f>Чартики!$L$38:$L$56</c:f>
              <c:numCache>
                <c:formatCode>0%</c:formatCode>
                <c:ptCount val="19"/>
                <c:pt idx="0">
                  <c:v>9.8039215686274508E-3</c:v>
                </c:pt>
                <c:pt idx="1">
                  <c:v>9.8039215686274508E-3</c:v>
                </c:pt>
                <c:pt idx="2">
                  <c:v>9.8039215686274508E-3</c:v>
                </c:pt>
                <c:pt idx="3">
                  <c:v>9.8039215686274508E-3</c:v>
                </c:pt>
                <c:pt idx="4">
                  <c:v>9.8039215686274508E-3</c:v>
                </c:pt>
                <c:pt idx="5">
                  <c:v>9.8039215686274508E-3</c:v>
                </c:pt>
                <c:pt idx="6">
                  <c:v>9.8039215686274508E-3</c:v>
                </c:pt>
                <c:pt idx="7">
                  <c:v>1.9607843137254902E-2</c:v>
                </c:pt>
                <c:pt idx="8">
                  <c:v>1.9607843137254902E-2</c:v>
                </c:pt>
                <c:pt idx="9">
                  <c:v>2.9411764705882353E-2</c:v>
                </c:pt>
                <c:pt idx="10">
                  <c:v>3.9215686274509803E-2</c:v>
                </c:pt>
                <c:pt idx="11">
                  <c:v>3.9215686274509803E-2</c:v>
                </c:pt>
                <c:pt idx="12">
                  <c:v>4.9019607843137254E-2</c:v>
                </c:pt>
                <c:pt idx="13">
                  <c:v>4.9019607843137254E-2</c:v>
                </c:pt>
                <c:pt idx="14">
                  <c:v>7.8431372549019607E-2</c:v>
                </c:pt>
                <c:pt idx="15">
                  <c:v>9.8039215686274508E-2</c:v>
                </c:pt>
                <c:pt idx="16">
                  <c:v>0.11764705882352941</c:v>
                </c:pt>
                <c:pt idx="17">
                  <c:v>0.14705882352941177</c:v>
                </c:pt>
                <c:pt idx="18">
                  <c:v>0.24509803921568626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CF-4D73-977D-CCD49AAAC7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960603183"/>
        <c:axId val="1953810047"/>
      </c:barChart>
      <c:catAx>
        <c:axId val="19606031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53810047"/>
        <c:crosses val="autoZero"/>
        <c:auto val="1"/>
        <c:lblAlgn val="ctr"/>
        <c:lblOffset val="100"/>
        <c:noMultiLvlLbl val="0"/>
      </c:catAx>
      <c:valAx>
        <c:axId val="1953810047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9606031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072758037225041E-2"/>
          <c:y val="3.9063609695846845E-2"/>
          <c:w val="0.58478716175706458"/>
          <c:h val="0.9568627450980392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Чартики!$Q$3:$Q$21</c:f>
              <c:strCache>
                <c:ptCount val="19"/>
                <c:pt idx="0">
                  <c:v>Пекарь_x000d_</c:v>
                </c:pt>
                <c:pt idx="1">
                  <c:v>Кассир торгового зала_x000d_</c:v>
                </c:pt>
                <c:pt idx="2">
                  <c:v>Слесарь по ремонту автомобилей_x000d_</c:v>
                </c:pt>
                <c:pt idx="3">
                  <c:v>Электромонтер по ремонту и обслуживанию электрообо_x000d_</c:v>
                </c:pt>
                <c:pt idx="4">
                  <c:v>Слесарь-сантехник_x000d_</c:v>
                </c:pt>
                <c:pt idx="5">
                  <c:v>Агент по снабжению_x000d_</c:v>
                </c:pt>
                <c:pt idx="6">
                  <c:v>Каменщик_x000d_</c:v>
                </c:pt>
                <c:pt idx="7">
                  <c:v>Облицовщик –плиточник_x000d_</c:v>
                </c:pt>
                <c:pt idx="8">
                  <c:v>Мастер маникюра_x000d_</c:v>
                </c:pt>
                <c:pt idx="9">
                  <c:v>Токарь_x000d_</c:v>
                </c:pt>
                <c:pt idx="10">
                  <c:v>Слесарь-ремонтник_x000d_</c:v>
                </c:pt>
                <c:pt idx="11">
                  <c:v>Контролер станочных и слесарных работ_x000d_</c:v>
                </c:pt>
                <c:pt idx="12">
                  <c:v>Слесарь механосборочных работ_x000d_</c:v>
                </c:pt>
                <c:pt idx="13">
                  <c:v>Штукатур_x000d_</c:v>
                </c:pt>
                <c:pt idx="14">
                  <c:v>Парикмахер_x000d_</c:v>
                </c:pt>
                <c:pt idx="15">
                  <c:v>Оператор электронно-вычислительных и вычислительны_x000d_</c:v>
                </c:pt>
                <c:pt idx="16">
                  <c:v>Слесарь по обслуживанию и ремонту оборудования_x000d_</c:v>
                </c:pt>
                <c:pt idx="17">
                  <c:v>Кондитер_x000d_</c:v>
                </c:pt>
                <c:pt idx="18">
                  <c:v>Повар_x000d_</c:v>
                </c:pt>
              </c:strCache>
            </c:strRef>
          </c:cat>
          <c:val>
            <c:numRef>
              <c:f>Чартики!$R$3:$R$21</c:f>
              <c:numCache>
                <c:formatCode>General</c:formatCode>
                <c:ptCount val="19"/>
                <c:pt idx="0" formatCode="#\ ##0.0;#\ ##0.0">
                  <c:v>-0.81967213114754101</c:v>
                </c:pt>
                <c:pt idx="3" formatCode="#\ ##0.0;#\ ##0.0">
                  <c:v>-0.81967213114754101</c:v>
                </c:pt>
                <c:pt idx="4" formatCode="#\ ##0.0;#\ ##0.0">
                  <c:v>-0.81967213114754101</c:v>
                </c:pt>
                <c:pt idx="5" formatCode="#\ ##0.0;#\ ##0.0">
                  <c:v>-0.81967213114754101</c:v>
                </c:pt>
                <c:pt idx="6" formatCode="#\ ##0.0;#\ ##0.0">
                  <c:v>-0.81967213114754101</c:v>
                </c:pt>
                <c:pt idx="7" formatCode="#\ ##0.0;#\ ##0.0">
                  <c:v>-2.459016393442623</c:v>
                </c:pt>
                <c:pt idx="8" formatCode="#\ ##0.0;#\ ##0.0">
                  <c:v>-1.639344262295082</c:v>
                </c:pt>
                <c:pt idx="9" formatCode="#\ ##0.0;#\ ##0.0">
                  <c:v>-2.459016393442623</c:v>
                </c:pt>
                <c:pt idx="10" formatCode="#\ ##0.0;#\ ##0.0">
                  <c:v>-3.278688524590164</c:v>
                </c:pt>
                <c:pt idx="11" formatCode="#\ ##0.0;#\ ##0.0">
                  <c:v>-1.639344262295082</c:v>
                </c:pt>
                <c:pt idx="12" formatCode="#\ ##0.0;#\ ##0.0">
                  <c:v>-0.81967213114754101</c:v>
                </c:pt>
                <c:pt idx="13" formatCode="#\ ##0.0;#\ ##0.0">
                  <c:v>-0.81967213114754101</c:v>
                </c:pt>
                <c:pt idx="14" formatCode="#\ ##0.0;#\ ##0.0">
                  <c:v>-5.7377049180327866</c:v>
                </c:pt>
                <c:pt idx="15" formatCode="#\ ##0.0;#\ ##0.0">
                  <c:v>-5.7377049180327866</c:v>
                </c:pt>
                <c:pt idx="16" formatCode="#\ ##0.0;#\ ##0.0">
                  <c:v>-6.557377049180328</c:v>
                </c:pt>
                <c:pt idx="17" formatCode="#\ ##0.0;#\ ##0.0">
                  <c:v>-9.8360655737704921</c:v>
                </c:pt>
                <c:pt idx="18" formatCode="#\ ##0.0;#\ ##0.0">
                  <c:v>-12.295081967213115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24-4466-8CF6-1A92C15983BA}"/>
            </c:ext>
          </c:extLst>
        </c:ser>
        <c:ser>
          <c:idx val="1"/>
          <c:order val="1"/>
          <c:spPr>
            <a:solidFill>
              <a:schemeClr val="accent1">
                <a:tint val="77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Чартики!$Q$3:$Q$21</c:f>
              <c:strCache>
                <c:ptCount val="19"/>
                <c:pt idx="0">
                  <c:v>Пекарь_x000d_</c:v>
                </c:pt>
                <c:pt idx="1">
                  <c:v>Кассир торгового зала_x000d_</c:v>
                </c:pt>
                <c:pt idx="2">
                  <c:v>Слесарь по ремонту автомобилей_x000d_</c:v>
                </c:pt>
                <c:pt idx="3">
                  <c:v>Электромонтер по ремонту и обслуживанию электрообо_x000d_</c:v>
                </c:pt>
                <c:pt idx="4">
                  <c:v>Слесарь-сантехник_x000d_</c:v>
                </c:pt>
                <c:pt idx="5">
                  <c:v>Агент по снабжению_x000d_</c:v>
                </c:pt>
                <c:pt idx="6">
                  <c:v>Каменщик_x000d_</c:v>
                </c:pt>
                <c:pt idx="7">
                  <c:v>Облицовщик –плиточник_x000d_</c:v>
                </c:pt>
                <c:pt idx="8">
                  <c:v>Мастер маникюра_x000d_</c:v>
                </c:pt>
                <c:pt idx="9">
                  <c:v>Токарь_x000d_</c:v>
                </c:pt>
                <c:pt idx="10">
                  <c:v>Слесарь-ремонтник_x000d_</c:v>
                </c:pt>
                <c:pt idx="11">
                  <c:v>Контролер станочных и слесарных работ_x000d_</c:v>
                </c:pt>
                <c:pt idx="12">
                  <c:v>Слесарь механосборочных работ_x000d_</c:v>
                </c:pt>
                <c:pt idx="13">
                  <c:v>Штукатур_x000d_</c:v>
                </c:pt>
                <c:pt idx="14">
                  <c:v>Парикмахер_x000d_</c:v>
                </c:pt>
                <c:pt idx="15">
                  <c:v>Оператор электронно-вычислительных и вычислительны_x000d_</c:v>
                </c:pt>
                <c:pt idx="16">
                  <c:v>Слесарь по обслуживанию и ремонту оборудования_x000d_</c:v>
                </c:pt>
                <c:pt idx="17">
                  <c:v>Кондитер_x000d_</c:v>
                </c:pt>
                <c:pt idx="18">
                  <c:v>Повар_x000d_</c:v>
                </c:pt>
              </c:strCache>
            </c:strRef>
          </c:cat>
          <c:val>
            <c:numRef>
              <c:f>Чартики!$S$3:$S$21</c:f>
              <c:numCache>
                <c:formatCode>#\ ##0.0;#\ ##0.0</c:formatCode>
                <c:ptCount val="19"/>
                <c:pt idx="1">
                  <c:v>0.81967213114754101</c:v>
                </c:pt>
                <c:pt idx="2">
                  <c:v>0.81967213114754101</c:v>
                </c:pt>
                <c:pt idx="5">
                  <c:v>0.81967213114754101</c:v>
                </c:pt>
                <c:pt idx="6">
                  <c:v>0.81967213114754101</c:v>
                </c:pt>
                <c:pt idx="8">
                  <c:v>1.639344262295082</c:v>
                </c:pt>
                <c:pt idx="9">
                  <c:v>0.81967213114754101</c:v>
                </c:pt>
                <c:pt idx="10">
                  <c:v>0.81967213114754101</c:v>
                </c:pt>
                <c:pt idx="11">
                  <c:v>2.459016393442623</c:v>
                </c:pt>
                <c:pt idx="12">
                  <c:v>4.0983606557377046</c:v>
                </c:pt>
                <c:pt idx="13">
                  <c:v>4.0983606557377046</c:v>
                </c:pt>
                <c:pt idx="14">
                  <c:v>2.459016393442623</c:v>
                </c:pt>
                <c:pt idx="15">
                  <c:v>4.0983606557377046</c:v>
                </c:pt>
                <c:pt idx="16">
                  <c:v>4.0983606557377046</c:v>
                </c:pt>
                <c:pt idx="17">
                  <c:v>5.7377049180327866</c:v>
                </c:pt>
                <c:pt idx="18">
                  <c:v>9.0163934426229506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24-4466-8CF6-1A92C15983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overlap val="100"/>
        <c:axId val="909338447"/>
        <c:axId val="912500111"/>
      </c:barChart>
      <c:catAx>
        <c:axId val="90933844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912500111"/>
        <c:crosses val="autoZero"/>
        <c:auto val="1"/>
        <c:lblAlgn val="ctr"/>
        <c:lblOffset val="100"/>
        <c:noMultiLvlLbl val="0"/>
      </c:catAx>
      <c:valAx>
        <c:axId val="912500111"/>
        <c:scaling>
          <c:orientation val="minMax"/>
        </c:scaling>
        <c:delete val="1"/>
        <c:axPos val="b"/>
        <c:numFmt formatCode="#\ ##0.0;#\ ##0.0" sourceLinked="1"/>
        <c:majorTickMark val="none"/>
        <c:minorTickMark val="none"/>
        <c:tickLblPos val="nextTo"/>
        <c:crossAx val="909338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Рабочий статус школьников, % от опрошенных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44892147461772214"/>
          <c:y val="0.14977476778491655"/>
          <c:w val="0.55107852538227786"/>
          <c:h val="0.80458749133879304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Чартики!$N$38:$N$42</c:f>
              <c:strCache>
                <c:ptCount val="5"/>
                <c:pt idx="0">
                  <c:v>Являюсь самозанятым / ИП.</c:v>
                </c:pt>
                <c:pt idx="1">
                  <c:v>Трудоустроен на полный рабочий день;</c:v>
                </c:pt>
                <c:pt idx="2">
                  <c:v>Трудоустроен на неполный рабочий день;</c:v>
                </c:pt>
                <c:pt idx="3">
                  <c:v>Занимаюсь подработкой;</c:v>
                </c:pt>
                <c:pt idx="4">
                  <c:v>Не работаю;</c:v>
                </c:pt>
              </c:strCache>
            </c:strRef>
          </c:cat>
          <c:val>
            <c:numRef>
              <c:f>Чартики!$O$38:$O$42</c:f>
              <c:numCache>
                <c:formatCode>0%</c:formatCode>
                <c:ptCount val="5"/>
                <c:pt idx="0">
                  <c:v>2.4E-2</c:v>
                </c:pt>
                <c:pt idx="1">
                  <c:v>2.4E-2</c:v>
                </c:pt>
                <c:pt idx="2">
                  <c:v>5.6000000000000001E-2</c:v>
                </c:pt>
                <c:pt idx="3">
                  <c:v>0.28799999999999998</c:v>
                </c:pt>
                <c:pt idx="4">
                  <c:v>0.60799999999999998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FA-4D8D-A733-6CE299F4EC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8"/>
        <c:axId val="1960603183"/>
        <c:axId val="1953810047"/>
      </c:barChart>
      <c:catAx>
        <c:axId val="19606031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53810047"/>
        <c:crosses val="autoZero"/>
        <c:auto val="1"/>
        <c:lblAlgn val="ctr"/>
        <c:lblOffset val="100"/>
        <c:noMultiLvlLbl val="0"/>
      </c:catAx>
      <c:valAx>
        <c:axId val="1953810047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9606031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6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86619D76-E9DE-49CB-8BCE-BE2394A164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AE10C6E-5D86-4E6C-8BBD-70AD1F30E41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EC3F8D9-5031-4E4D-92B0-C005AC25A048}" type="datetimeFigureOut">
              <a:rPr lang="ru-RU"/>
              <a:pPr>
                <a:defRPr/>
              </a:pPr>
              <a:t>23.12.2025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C01AB59-8E69-420B-8AB1-6EF6AF96A8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C674717-6D0F-40B0-BE50-D9F6FF4CD9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FB2D10D-427D-47C3-BE68-F6E8245B0F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D0B03D6A-C8CF-438C-81FE-A33E0F1ADA90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B54F78A-16D9-481E-9632-BB6AD98415C0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3DB61B6A-B537-4971-954F-8567E612276D}" type="datetime1">
              <a:rPr lang="ru-RU"/>
              <a:pPr>
                <a:defRPr/>
              </a:pPr>
              <a:t>23.12.2025</a:t>
            </a:fld>
            <a:endParaRPr/>
          </a:p>
        </p:txBody>
      </p:sp>
      <p:sp>
        <p:nvSpPr>
          <p:cNvPr id="2052" name="Образ слайда 3">
            <a:extLst>
              <a:ext uri="{FF2B5EF4-FFF2-40B4-BE49-F238E27FC236}">
                <a16:creationId xmlns:a16="http://schemas.microsoft.com/office/drawing/2014/main" id="{38F10E53-8AC7-4ACF-AA22-2E3917BB706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2275" y="1241425"/>
            <a:ext cx="5953125" cy="3349625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3FC8E460-2FBD-4CBC-961D-A9BA9F49C657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A6A933E-E1F8-4EE7-BB6A-CEFE1EA43FE3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325804-E47B-4FF4-B933-1F671149001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7360A409-028F-415E-B842-A47778454B9B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ru-RU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ru-RU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ru-RU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ru-RU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ru-RU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12F7B5A3-DABA-420A-9CDD-8DDEB4A3F5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A02BFE5B-0EC9-4202-B195-DF76BBAB1FDD}"/>
              </a:ext>
            </a:extLst>
          </p:cNvPr>
          <p:cNvSpPr txBox="1">
            <a:spLocks noGrp="1" noChangeArrowheads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altLang="ru-RU">
              <a:latin typeface="Calibri" panose="020F0502020204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F12B7A3-F7C9-4B27-A489-0C83D9B08F17}"/>
              </a:ext>
            </a:extLst>
          </p:cNvPr>
          <p:cNvSpPr txBox="1"/>
          <p:nvPr/>
        </p:nvSpPr>
        <p:spPr>
          <a:xfrm>
            <a:off x="3849688" y="9378485"/>
            <a:ext cx="2946400" cy="495765"/>
          </a:xfrm>
          <a:prstGeom prst="rect">
            <a:avLst/>
          </a:prstGeom>
          <a:noFill/>
          <a:ln cap="flat">
            <a:noFill/>
          </a:ln>
        </p:spPr>
        <p:txBody>
          <a:bodyPr anchor="b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5F33250-9838-49FD-A000-220CA48034F5}" type="slidenum">
              <a:rPr kern="0">
                <a:solidFill>
                  <a:srgbClr val="000000"/>
                </a:solidFill>
                <a:latin typeface="+mn-lt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</a:t>
            </a:fld>
            <a:endParaRPr lang="ru-RU" sz="1200" kern="0">
              <a:solidFill>
                <a:srgbClr val="000000"/>
              </a:solidFill>
              <a:latin typeface="Calibri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3809425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12F7B5A3-DABA-420A-9CDD-8DDEB4A3F5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A02BFE5B-0EC9-4202-B195-DF76BBAB1FDD}"/>
              </a:ext>
            </a:extLst>
          </p:cNvPr>
          <p:cNvSpPr txBox="1">
            <a:spLocks noGrp="1" noChangeArrowheads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>
            <a:prstTxWarp prst="textNoShape">
              <a:avLst/>
            </a:prstTxWarp>
          </a:bodyPr>
          <a:lstStyle/>
          <a:p>
            <a:pPr eaLnBrk="1" hangingPunct="1"/>
            <a:endParaRPr altLang="ru-RU">
              <a:latin typeface="Calibri" panose="020F050202020403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F12B7A3-F7C9-4B27-A489-0C83D9B08F17}"/>
              </a:ext>
            </a:extLst>
          </p:cNvPr>
          <p:cNvSpPr txBox="1"/>
          <p:nvPr/>
        </p:nvSpPr>
        <p:spPr>
          <a:xfrm>
            <a:off x="3849688" y="9378485"/>
            <a:ext cx="2946400" cy="495765"/>
          </a:xfrm>
          <a:prstGeom prst="rect">
            <a:avLst/>
          </a:prstGeom>
          <a:noFill/>
          <a:ln cap="flat">
            <a:noFill/>
          </a:ln>
        </p:spPr>
        <p:txBody>
          <a:bodyPr anchor="b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5F33250-9838-49FD-A000-220CA48034F5}" type="slidenum">
              <a:rPr kern="0">
                <a:solidFill>
                  <a:srgbClr val="000000"/>
                </a:solidFill>
                <a:latin typeface="+mn-lt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9</a:t>
            </a:fld>
            <a:endParaRPr lang="ru-RU" sz="1200" kern="0">
              <a:solidFill>
                <a:srgbClr val="000000"/>
              </a:solidFill>
              <a:latin typeface="Calibri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234700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A9279E-9300-4FEF-8035-1D646C5F625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38894AC-E21A-4658-BF3D-2652DD035CC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36D4CD-ADAB-4E5B-843C-9B9376153259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B7D48-92DE-4429-9FD6-2542A8FB2D7B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CD208B-8C24-433B-B62E-3335E83971EC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7DC6D9-191F-4B0A-92FF-494CE5529890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86639-A8FE-4CA2-AA69-C2919527DFDC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2889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F137A4-A326-4373-82E6-80185771643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1DA06D4-CDDB-4D84-B21F-4689834CCF7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A530AF-F57B-4C37-8C17-1750873D738B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3E66E-3723-444F-B1A1-D39842BC7B4E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96B615-8679-4B60-A811-87DC258A319F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3AE84B-8131-45B8-91D3-96591A4346FE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B08B3-2E25-4AB3-A173-408D140E9CFE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2789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CD1B49-288A-4347-B5D0-66023667BD1C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9AE30E-0DB0-4700-997D-CAE3DD2FBE4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1CB71C-85CA-43B6-BD3B-4CF45F801EB2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5C2D0-E745-4BDB-B2C0-EA81A8814D6C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0DA77F-74F7-4AF3-8C0D-157A4897A856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A7D869-764D-4F29-99CE-C5CB62DE9353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EC5DD-BB02-4096-9BEB-7415E5E68E2E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496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19BD94-8BC3-4DDA-98ED-F0D36505BC6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717A69-19C9-47F8-B8FA-C17F31FDFF1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83E2A0-BC1F-4C01-A871-CE291348A310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004E3-C1A0-428B-9158-01DF35E2A2DD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F39473-C85E-44A4-97D5-CEC83878DC6B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FAC997-994B-458F-B8A1-DC3E11CB9DB9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4B9D6-128B-4481-B743-087528BAD92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617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DAF517-FE20-4D90-B0D3-13A7FDC039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DD0D39B-6501-4133-A397-0AC22FE8F5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FD5530-367C-4796-A30A-4AFFFE2CCB0D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8EC95-63B7-4F2C-9DB8-1E8CAE67FE6D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2BD1AF-98F6-4686-AAD9-2E674533CCC9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E070B3-F810-44D6-B1F1-4C57FC8DCB53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4F365-565B-4BDF-8A58-F33DC8C3B317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1437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18771D-D331-4DF3-9ED2-0AC4A36EE21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F67A72-19E8-4F95-9082-81F6B700980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9CC7269-FFCE-42A6-9333-EAD769E9B0E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AF7EB7D9-0C71-421D-930B-EA5B101AF57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D648C-4883-43FD-9E6A-6429DE5F1766}" type="datetime1">
              <a:rPr lang="ru-RU" smtClean="0"/>
              <a:t>23.12.2025</a:t>
            </a:fld>
            <a:endParaRPr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C5A4D651-1AA3-4A85-BF8D-42C1712BD43D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3C0327FF-1459-45A9-AE2E-ADCA9B57C5E5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86FC8-7A39-4523-8BAA-943C99BA9323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5406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847B8F-0041-4D92-A20A-6078755F99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64348B-1E1C-4430-81F4-3A24A1A462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3E5886-63DC-469C-B9B4-A595F17955E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ADB7DD4-EB57-42DA-BDB1-FE00DAC72D51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279F3F9-0979-49CB-BABC-B5731B641E80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4446585F-12F4-4DCA-A95D-6E192F3A01B9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2C4B5-7C1D-4687-9F99-B45A3B319B81}" type="datetime1">
              <a:rPr lang="ru-RU" smtClean="0"/>
              <a:t>23.12.2025</a:t>
            </a:fld>
            <a:endParaRPr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CC7381C9-DACB-46A1-B281-6907B142091C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5FC9C882-3F7E-44E0-8211-04816ACA89FF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66CFE-8BCB-4B40-9D46-827253BBA2C8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01001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2E7514-B339-41E2-8FD8-4195C419176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29C4A716-926E-40F1-B51D-5DDCD962511C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0B9EA-A0B3-42BE-894E-E796E53834D2}" type="datetime1">
              <a:rPr lang="ru-RU" smtClean="0"/>
              <a:t>23.12.2025</a:t>
            </a:fld>
            <a:endParaRPr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0B65A58F-A1E7-4A77-9A47-D8CEBDB4AC2D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AC9C2670-66EC-4C48-A0E5-AE069928EB33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22B96-60C9-4CBC-9043-EFFA714EA10D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582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728052E4-536D-4122-9062-51FD093F87D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E42A0-927A-4D0C-B68E-A76B16128A62}" type="datetime1">
              <a:rPr lang="ru-RU" smtClean="0"/>
              <a:t>23.12.2025</a:t>
            </a:fld>
            <a:endParaRPr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0C7D67C2-AD9E-4423-8FF8-70DFD2CFF3B3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0CDD5F62-B702-492B-9ED7-2CF94DCEE9CF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39844-6285-4DC9-892A-1AEB34D1303A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7386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ABDF43-64F1-4ED2-8A34-42F1B49138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44C466-6628-4811-B7BB-0D58C90AB8E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795EE0C-ED98-44F6-9313-FFAB150A8F5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BD2B937E-F3DD-4184-B8A0-61D619E47C88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B7503-9453-4820-B7B1-77259CA319A4}" type="datetime1">
              <a:rPr lang="ru-RU" smtClean="0"/>
              <a:t>23.12.2025</a:t>
            </a:fld>
            <a:endParaRPr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8163BB3E-B757-4DFA-B891-5D621AF2C813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76E21018-228D-4E27-BB81-F9A47CD47FDD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EA33F-7CB2-4A71-ADBC-E7AC52A9543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11264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68FF08-1797-48AB-852B-7C15F1DA4B9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D8BA3BB-03D3-4FC4-A83B-94C65B02979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endParaRPr lang="ru-RU" noProof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4FA743-70CD-42DD-889D-E536D2E553A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95684EDD-48B1-4361-A576-9CCDF80E4754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51C9A-067F-404F-8413-E6858BB9BD39}" type="datetime1">
              <a:rPr lang="ru-RU" smtClean="0"/>
              <a:t>23.12.2025</a:t>
            </a:fld>
            <a:endParaRPr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C0222AB7-01EF-4F76-8D29-DF500D51DE8D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3133227A-2833-4173-8EA9-6536B135ADC2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1C191-9CB0-427D-82F7-B961EDBACEE8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3232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8D87C6F2-39ED-4B63-AEB6-082968FBC765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0B52C09F-45DF-40F9-A8EC-263BE8C698A8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2FC44C-23A9-407E-8068-8DB19196F009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49ADF817-22D6-4B95-8DB3-340AB46F503D}" type="datetime1">
              <a:rPr lang="ru-RU" smtClean="0"/>
              <a:t>23.12.2025</a:t>
            </a:fld>
            <a:endParaRPr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0D32C0-F4B4-480B-9EA5-4A2E56CA2C8E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9525BB-09A9-45B0-9205-6858E67FC1D3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ru-RU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23BB1F5-7E1F-4B95-9ED9-8E0E727426A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ru-RU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ru-RU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ru-RU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ru-RU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ru-RU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ru-RU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6">
            <a:extLst>
              <a:ext uri="{FF2B5EF4-FFF2-40B4-BE49-F238E27FC236}">
                <a16:creationId xmlns:a16="http://schemas.microsoft.com/office/drawing/2014/main" id="{82BEE0AA-2DEC-4C94-BEE2-45C5F02A335C}"/>
              </a:ext>
            </a:extLst>
          </p:cNvPr>
          <p:cNvSpPr/>
          <p:nvPr/>
        </p:nvSpPr>
        <p:spPr>
          <a:xfrm>
            <a:off x="430213" y="1831182"/>
            <a:ext cx="11491912" cy="3094037"/>
          </a:xfrm>
          <a:prstGeom prst="rect">
            <a:avLst/>
          </a:prstGeom>
          <a:solidFill>
            <a:srgbClr val="4472C4"/>
          </a:solidFill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160" kern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" name="Прямоугольник 7">
            <a:extLst>
              <a:ext uri="{FF2B5EF4-FFF2-40B4-BE49-F238E27FC236}">
                <a16:creationId xmlns:a16="http://schemas.microsoft.com/office/drawing/2014/main" id="{897F2715-6C92-40AB-AF02-0379912AF43A}"/>
              </a:ext>
            </a:extLst>
          </p:cNvPr>
          <p:cNvSpPr/>
          <p:nvPr/>
        </p:nvSpPr>
        <p:spPr>
          <a:xfrm>
            <a:off x="1157592" y="2023793"/>
            <a:ext cx="10181895" cy="284003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200" b="1" kern="0" dirty="0">
                <a:solidFill>
                  <a:schemeClr val="bg1"/>
                </a:solidFill>
                <a:latin typeface="Times New Roman" pitchFamily="18"/>
                <a:cs typeface="Times New Roman" pitchFamily="18"/>
              </a:rPr>
              <a:t>Исследование качества профессионального обучения несовершеннолетних лиц, которые по результатам государственной итоговой аттестации по образовательным программам основного общего образования не получили аттестат об основном общем образовании (экспресс-анализ) </a:t>
            </a:r>
            <a:endParaRPr lang="ru-RU" sz="3600" b="1" kern="0" dirty="0">
              <a:solidFill>
                <a:schemeClr val="bg1"/>
              </a:solidFill>
              <a:latin typeface="Times New Roman" pitchFamily="18"/>
              <a:cs typeface="Times New Roman" pitchFamily="18"/>
            </a:endParaRPr>
          </a:p>
        </p:txBody>
      </p:sp>
      <p:sp>
        <p:nvSpPr>
          <p:cNvPr id="5" name="Прямоугольник 9">
            <a:extLst>
              <a:ext uri="{FF2B5EF4-FFF2-40B4-BE49-F238E27FC236}">
                <a16:creationId xmlns:a16="http://schemas.microsoft.com/office/drawing/2014/main" id="{7724F1B9-6939-49EE-A158-CC1A9857708B}"/>
              </a:ext>
            </a:extLst>
          </p:cNvPr>
          <p:cNvSpPr/>
          <p:nvPr/>
        </p:nvSpPr>
        <p:spPr>
          <a:xfrm rot="5399996" flipH="1">
            <a:off x="6153150" y="-820737"/>
            <a:ext cx="46038" cy="11491912"/>
          </a:xfrm>
          <a:prstGeom prst="rect">
            <a:avLst/>
          </a:prstGeom>
          <a:solidFill>
            <a:srgbClr val="C00000"/>
          </a:solidFill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160" kern="0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B1DF454-6065-4350-8EDF-51F77BA062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212" y="101772"/>
            <a:ext cx="3001394" cy="1660346"/>
          </a:xfrm>
          <a:prstGeom prst="rect">
            <a:avLst/>
          </a:prstGeom>
        </p:spPr>
      </p:pic>
      <p:sp>
        <p:nvSpPr>
          <p:cNvPr id="7" name="Подзаголовок 2">
            <a:extLst>
              <a:ext uri="{FF2B5EF4-FFF2-40B4-BE49-F238E27FC236}">
                <a16:creationId xmlns:a16="http://schemas.microsoft.com/office/drawing/2014/main" id="{2E2401B9-1CC7-4D91-9FE0-DC8CBD622A21}"/>
              </a:ext>
            </a:extLst>
          </p:cNvPr>
          <p:cNvSpPr txBox="1">
            <a:spLocks noChangeArrowheads="1"/>
          </p:cNvSpPr>
          <p:nvPr/>
        </p:nvSpPr>
        <p:spPr>
          <a:xfrm>
            <a:off x="297881" y="5030265"/>
            <a:ext cx="11624244" cy="1415291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121920" tIns="60960" rIns="121920" bIns="6096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Социолог группы мониторинга и прогнозирования востребованности кадров Центра опережающей профессиональной подготовки Свердловской области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Pct val="70000"/>
              <a:buNone/>
            </a:pPr>
            <a:r>
              <a:rPr lang="ru-RU" altLang="ru-RU" sz="2667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Латышев Дмитрий Михайлович</a:t>
            </a:r>
          </a:p>
        </p:txBody>
      </p:sp>
    </p:spTree>
    <p:extLst>
      <p:ext uri="{BB962C8B-B14F-4D97-AF65-F5344CB8AC3E}">
        <p14:creationId xmlns:p14="http://schemas.microsoft.com/office/powerpoint/2010/main" val="3549879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2AB446-47E8-4111-B770-7E60EBD13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134" y="0"/>
            <a:ext cx="12092865" cy="624171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Социологическое исследование</a:t>
            </a:r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id="{AB689A5A-B24B-4997-9C42-25A7954BC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169" y="903097"/>
            <a:ext cx="6444602" cy="3529565"/>
          </a:xfrm>
          <a:noFill/>
        </p:spPr>
        <p:txBody>
          <a:bodyPr rtlCol="0" anchor="ctr"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Анкетирование школьников, не получивших аттестата 2025 года</a:t>
            </a:r>
          </a:p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оценка полученного образования  школьниками, не получившими аттестата.</a:t>
            </a:r>
          </a:p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ЭКСПРЕСС АНАЛИЗА:</a:t>
            </a:r>
          </a:p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Ноябрь-декабрь 2025 г. (срез), проект проходит с октября по декабрь 2025 г. (3 поток).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Прошло анкетирование -  20,8% участников проекта (отбор доступных случаев) по 56% программ.</a:t>
            </a:r>
          </a:p>
        </p:txBody>
      </p:sp>
      <p:sp>
        <p:nvSpPr>
          <p:cNvPr id="19" name="Объект 2">
            <a:extLst>
              <a:ext uri="{FF2B5EF4-FFF2-40B4-BE49-F238E27FC236}">
                <a16:creationId xmlns:a16="http://schemas.microsoft.com/office/drawing/2014/main" id="{AB689A5A-B24B-4997-9C42-25A7954BCB02}"/>
              </a:ext>
            </a:extLst>
          </p:cNvPr>
          <p:cNvSpPr txBox="1">
            <a:spLocks/>
          </p:cNvSpPr>
          <p:nvPr/>
        </p:nvSpPr>
        <p:spPr bwMode="auto">
          <a:xfrm>
            <a:off x="7089622" y="1203474"/>
            <a:ext cx="4807844" cy="5362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85000" lnSpcReduction="10000"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2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блоки исследования: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практических занятий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работы преподавателей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качества подготовки для трудоустройства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возможностей профессионализации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Мнение о предпочитаемых условиях труда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Мнение о возможностях трудоустройства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планы (несбывшиеся и текущие)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 и предполагаемая зарплата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Предпочитаемые сферы деятельности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Мнение о трудовой миграции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Социально-демографический блок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8B7B9DD-6843-4CE3-AE2B-EF003457A2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204301"/>
              </p:ext>
            </p:extLst>
          </p:nvPr>
        </p:nvGraphicFramePr>
        <p:xfrm>
          <a:off x="435169" y="4326047"/>
          <a:ext cx="6549951" cy="23185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2202">
                  <a:extLst>
                    <a:ext uri="{9D8B030D-6E8A-4147-A177-3AD203B41FA5}">
                      <a16:colId xmlns:a16="http://schemas.microsoft.com/office/drawing/2014/main" val="719936798"/>
                    </a:ext>
                  </a:extLst>
                </a:gridCol>
                <a:gridCol w="2325189">
                  <a:extLst>
                    <a:ext uri="{9D8B030D-6E8A-4147-A177-3AD203B41FA5}">
                      <a16:colId xmlns:a16="http://schemas.microsoft.com/office/drawing/2014/main" val="2395185472"/>
                    </a:ext>
                  </a:extLst>
                </a:gridCol>
                <a:gridCol w="1742560">
                  <a:extLst>
                    <a:ext uri="{9D8B030D-6E8A-4147-A177-3AD203B41FA5}">
                      <a16:colId xmlns:a16="http://schemas.microsoft.com/office/drawing/2014/main" val="3340690907"/>
                    </a:ext>
                  </a:extLst>
                </a:gridCol>
              </a:tblGrid>
              <a:tr h="729860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14,8%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девушек выбирают профессию повара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43%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планируют работать по полученной специальности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61 %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данный момент не работают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990111"/>
                  </a:ext>
                </a:extLst>
              </a:tr>
              <a:tr h="628504"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19,6% 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юношей выбирают профессии кондитера и слесаря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37%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планируют учиться в колледже / техникуме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29 %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заняты подработкой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668724"/>
                  </a:ext>
                </a:extLst>
              </a:tr>
              <a:tr h="794592"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Полученные знания и навыки полностью устраивают тех, кто учился на повара (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25%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Те, кто учился на повара и кондитера, в большей степени ориентированы на профессиональное развитие (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22,1%</a:t>
                      </a:r>
                      <a:r>
                        <a:rPr lang="ru-RU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904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365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BC93F8D0-25E0-46B3-BA02-08F6EB5BB6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4922398"/>
              </p:ext>
            </p:extLst>
          </p:nvPr>
        </p:nvGraphicFramePr>
        <p:xfrm>
          <a:off x="943777" y="1265506"/>
          <a:ext cx="5688058" cy="4319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3196778-3B1F-4B71-AF08-73BC8C6A322A}"/>
              </a:ext>
            </a:extLst>
          </p:cNvPr>
          <p:cNvSpPr txBox="1"/>
          <p:nvPr/>
        </p:nvSpPr>
        <p:spPr>
          <a:xfrm>
            <a:off x="1932838" y="1186377"/>
            <a:ext cx="149111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Женщины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Мужчины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F07304E0-518E-40B4-B429-65A12F82AA1A}"/>
              </a:ext>
            </a:extLst>
          </p:cNvPr>
          <p:cNvSpPr txBox="1">
            <a:spLocks/>
          </p:cNvSpPr>
          <p:nvPr/>
        </p:nvSpPr>
        <p:spPr bwMode="auto">
          <a:xfrm>
            <a:off x="943777" y="418982"/>
            <a:ext cx="10946674" cy="6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Гендерная структура школьников и основные населённые пункты их проживания, % от опрошенных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05A51E-22CB-4EE6-AD7B-8C13D30C5F9A}"/>
              </a:ext>
            </a:extLst>
          </p:cNvPr>
          <p:cNvSpPr txBox="1"/>
          <p:nvPr/>
        </p:nvSpPr>
        <p:spPr>
          <a:xfrm>
            <a:off x="370113" y="5593080"/>
            <a:ext cx="9771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школьников по полу составило 54,4 % мужчин и 45,6% женщин. Из юношей большая часть выбрала «кулинарные» специальности, а также профессии слесаря и оператора ЭВМ. Большая часть школьников происходила из Екатеринбурга, Красноуральска и Кушвы. </a:t>
            </a: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588976BA-5E9B-44E3-975B-EA8DF3F990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6916753"/>
              </p:ext>
            </p:extLst>
          </p:nvPr>
        </p:nvGraphicFramePr>
        <p:xfrm>
          <a:off x="6755759" y="1265506"/>
          <a:ext cx="4976949" cy="43281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1966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2">
            <a:extLst>
              <a:ext uri="{FF2B5EF4-FFF2-40B4-BE49-F238E27FC236}">
                <a16:creationId xmlns:a16="http://schemas.microsoft.com/office/drawing/2014/main" id="{F07304E0-518E-40B4-B429-65A12F82AA1A}"/>
              </a:ext>
            </a:extLst>
          </p:cNvPr>
          <p:cNvSpPr txBox="1">
            <a:spLocks/>
          </p:cNvSpPr>
          <p:nvPr/>
        </p:nvSpPr>
        <p:spPr bwMode="auto">
          <a:xfrm>
            <a:off x="2274807" y="334308"/>
            <a:ext cx="7754369" cy="6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Текущие и ожидаемые образовательные планы, % от опрошенных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2DCE0F91-E99C-4DDE-997B-4F46D97B76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6138084"/>
              </p:ext>
            </p:extLst>
          </p:nvPr>
        </p:nvGraphicFramePr>
        <p:xfrm>
          <a:off x="370113" y="1141406"/>
          <a:ext cx="5725887" cy="4575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796A7F1-3ECD-454D-9928-D10C7264B25B}"/>
              </a:ext>
            </a:extLst>
          </p:cNvPr>
          <p:cNvSpPr txBox="1"/>
          <p:nvPr/>
        </p:nvSpPr>
        <p:spPr>
          <a:xfrm>
            <a:off x="370113" y="5593080"/>
            <a:ext cx="9771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переходе в 10 класс большая часть школьников планировала работать или поступать в систему СПО. После прохождения обучения по проекту эти планы не изменились.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3E0A509E-B4B8-4726-A874-ECB3B6B9D2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7241291"/>
              </p:ext>
            </p:extLst>
          </p:nvPr>
        </p:nvGraphicFramePr>
        <p:xfrm>
          <a:off x="6096000" y="1141404"/>
          <a:ext cx="5590902" cy="43281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02045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2DCE0F91-E99C-4DDE-997B-4F46D97B76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7668308"/>
              </p:ext>
            </p:extLst>
          </p:nvPr>
        </p:nvGraphicFramePr>
        <p:xfrm>
          <a:off x="347526" y="433944"/>
          <a:ext cx="5628501" cy="4652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Объект 2">
            <a:extLst>
              <a:ext uri="{FF2B5EF4-FFF2-40B4-BE49-F238E27FC236}">
                <a16:creationId xmlns:a16="http://schemas.microsoft.com/office/drawing/2014/main" id="{0D2B8F17-8003-43CD-9E97-A8E31E3F66B5}"/>
              </a:ext>
            </a:extLst>
          </p:cNvPr>
          <p:cNvSpPr txBox="1">
            <a:spLocks/>
          </p:cNvSpPr>
          <p:nvPr/>
        </p:nvSpPr>
        <p:spPr bwMode="auto">
          <a:xfrm>
            <a:off x="2930348" y="71913"/>
            <a:ext cx="6331303" cy="362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уровня подготовки и работы преподавателей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027575-6233-4D70-A8ED-6475E410C9FB}"/>
              </a:ext>
            </a:extLst>
          </p:cNvPr>
          <p:cNvSpPr txBox="1"/>
          <p:nvPr/>
        </p:nvSpPr>
        <p:spPr>
          <a:xfrm>
            <a:off x="7240698" y="500221"/>
            <a:ext cx="43238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Дайте оценку работы преподавателей, средняя оценка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3ADB22A-6BA3-45F7-85AD-024AE6190BD9}"/>
              </a:ext>
            </a:extLst>
          </p:cNvPr>
          <p:cNvSpPr/>
          <p:nvPr/>
        </p:nvSpPr>
        <p:spPr>
          <a:xfrm>
            <a:off x="752844" y="2672840"/>
            <a:ext cx="5343155" cy="2280900"/>
          </a:xfrm>
          <a:prstGeom prst="rect">
            <a:avLst/>
          </a:prstGeom>
          <a:solidFill>
            <a:srgbClr val="C00000">
              <a:alpha val="5000"/>
            </a:srgbClr>
          </a:solidFill>
          <a:ln w="381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9B9464-F6D8-4458-9D30-D8E4D3878385}"/>
              </a:ext>
            </a:extLst>
          </p:cNvPr>
          <p:cNvSpPr txBox="1"/>
          <p:nvPr/>
        </p:nvSpPr>
        <p:spPr>
          <a:xfrm>
            <a:off x="347525" y="5600362"/>
            <a:ext cx="116089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уровень работы преподавателей слушатели оценили по программам агента по снабжению, электромонтёра, слесарей, повара, штукатура и мастера маникюра, при этом по большей части перечисленных специальностей уровень подготовки оценивается низким.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A6C920B8-8660-431C-8633-FEC3F3D16F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881104"/>
              </p:ext>
            </p:extLst>
          </p:nvPr>
        </p:nvGraphicFramePr>
        <p:xfrm>
          <a:off x="6547555" y="795973"/>
          <a:ext cx="5296920" cy="4438499"/>
        </p:xfrm>
        <a:graphic>
          <a:graphicData uri="http://schemas.openxmlformats.org/drawingml/2006/table">
            <a:tbl>
              <a:tblPr/>
              <a:tblGrid>
                <a:gridCol w="2429415">
                  <a:extLst>
                    <a:ext uri="{9D8B030D-6E8A-4147-A177-3AD203B41FA5}">
                      <a16:colId xmlns:a16="http://schemas.microsoft.com/office/drawing/2014/main" val="1249666347"/>
                    </a:ext>
                  </a:extLst>
                </a:gridCol>
                <a:gridCol w="955835">
                  <a:extLst>
                    <a:ext uri="{9D8B030D-6E8A-4147-A177-3AD203B41FA5}">
                      <a16:colId xmlns:a16="http://schemas.microsoft.com/office/drawing/2014/main" val="3989188667"/>
                    </a:ext>
                  </a:extLst>
                </a:gridCol>
                <a:gridCol w="955835">
                  <a:extLst>
                    <a:ext uri="{9D8B030D-6E8A-4147-A177-3AD203B41FA5}">
                      <a16:colId xmlns:a16="http://schemas.microsoft.com/office/drawing/2014/main" val="1099234558"/>
                    </a:ext>
                  </a:extLst>
                </a:gridCol>
                <a:gridCol w="955835">
                  <a:extLst>
                    <a:ext uri="{9D8B030D-6E8A-4147-A177-3AD203B41FA5}">
                      <a16:colId xmlns:a16="http://schemas.microsoft.com/office/drawing/2014/main" val="1947537796"/>
                    </a:ext>
                  </a:extLst>
                </a:gridCol>
              </a:tblGrid>
              <a:tr h="66127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Изложение материала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Умение заинтересовать слушателей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Коммуникация преподавателя и слушателя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947253"/>
                  </a:ext>
                </a:extLst>
              </a:tr>
              <a:tr h="48983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Слесарь механосборочных работ</a:t>
                      </a:r>
                      <a:b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FC6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E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D6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799758"/>
                  </a:ext>
                </a:extLst>
              </a:tr>
              <a:tr h="57473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Оператор электронно-вычислительных и вычислительных машин</a:t>
                      </a:r>
                      <a:b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8D2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4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B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3983353"/>
                  </a:ext>
                </a:extLst>
              </a:tr>
              <a:tr h="2873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Пекарь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D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EA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DB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140922"/>
                  </a:ext>
                </a:extLst>
              </a:tr>
              <a:tr h="43105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Контролер станочных и слесарных работ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D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E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510924"/>
                  </a:ext>
                </a:extLst>
              </a:tr>
              <a:tr h="2873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Каменщик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5D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73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3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314075"/>
                  </a:ext>
                </a:extLst>
              </a:tr>
              <a:tr h="2873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Токарь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B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B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B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0799556"/>
                  </a:ext>
                </a:extLst>
              </a:tr>
              <a:tr h="2873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Парикмахер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10632"/>
                  </a:ext>
                </a:extLst>
              </a:tr>
              <a:tr h="287368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Кассир торгового зала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D2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758178"/>
                  </a:ext>
                </a:extLst>
              </a:tr>
              <a:tr h="431052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Слесарь по ремонту автомобилей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750042"/>
                  </a:ext>
                </a:extLst>
              </a:tr>
              <a:tr h="326554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Облицовщик –плиточник</a:t>
                      </a:r>
                      <a:b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3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49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863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B645B85-AE55-4BC0-B9E9-8459E370D7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48" t="25913" r="30165" b="35808"/>
          <a:stretch/>
        </p:blipFill>
        <p:spPr>
          <a:xfrm>
            <a:off x="5364490" y="3432905"/>
            <a:ext cx="464660" cy="355329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0796661-A667-43AD-8CED-2B06303F92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748" t="25913" r="30165" b="35808"/>
          <a:stretch/>
        </p:blipFill>
        <p:spPr>
          <a:xfrm flipV="1">
            <a:off x="1050971" y="1542132"/>
            <a:ext cx="505261" cy="386376"/>
          </a:xfrm>
          <a:prstGeom prst="rect">
            <a:avLst/>
          </a:prstGeom>
        </p:spPr>
      </p:pic>
      <p:sp>
        <p:nvSpPr>
          <p:cNvPr id="13" name="Объект 2">
            <a:extLst>
              <a:ext uri="{FF2B5EF4-FFF2-40B4-BE49-F238E27FC236}">
                <a16:creationId xmlns:a16="http://schemas.microsoft.com/office/drawing/2014/main" id="{8A78CB8C-18B8-4F3D-8916-97189E4EF4B5}"/>
              </a:ext>
            </a:extLst>
          </p:cNvPr>
          <p:cNvSpPr txBox="1">
            <a:spLocks/>
          </p:cNvSpPr>
          <p:nvPr/>
        </p:nvSpPr>
        <p:spPr bwMode="auto">
          <a:xfrm>
            <a:off x="2344696" y="19533"/>
            <a:ext cx="7659360" cy="6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Сложности во время обучения и образовательный потенциал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D6EB5C40-3293-485D-827C-9D32DBE035A5}"/>
              </a:ext>
            </a:extLst>
          </p:cNvPr>
          <p:cNvSpPr/>
          <p:nvPr/>
        </p:nvSpPr>
        <p:spPr>
          <a:xfrm>
            <a:off x="1750422" y="805543"/>
            <a:ext cx="34224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какими сложностями Вы столкнулись во время обучения?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C564CDA-DA86-4FF9-879B-EBA495173D15}"/>
              </a:ext>
            </a:extLst>
          </p:cNvPr>
          <p:cNvSpPr/>
          <p:nvPr/>
        </p:nvSpPr>
        <p:spPr>
          <a:xfrm>
            <a:off x="1480357" y="1646635"/>
            <a:ext cx="415719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">
              <a:buFont typeface="Arial" panose="020B0604020202020204" pitchFamily="34" charset="0"/>
              <a:buChar char="•"/>
            </a:pP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 тяжёлая работа, которая требует выносливости и физподготовки, </a:t>
            </a:r>
          </a:p>
          <a:p>
            <a:pPr marL="285750" indent="-285750" fontAlgn="b">
              <a:buFont typeface="Arial" panose="020B0604020202020204" pitchFamily="34" charset="0"/>
              <a:buChar char="•"/>
            </a:pP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Сложные условия труда</a:t>
            </a:r>
          </a:p>
          <a:p>
            <a:pPr marL="285750" indent="-285750" fontAlgn="b">
              <a:buFont typeface="Arial" panose="020B0604020202020204" pitchFamily="34" charset="0"/>
              <a:buChar char="•"/>
            </a:pP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Устаревшее оборудование</a:t>
            </a:r>
          </a:p>
          <a:p>
            <a:pPr marL="285750" indent="-285750" fontAlgn="b">
              <a:buFont typeface="Arial" panose="020B0604020202020204" pitchFamily="34" charset="0"/>
              <a:buChar char="•"/>
            </a:pP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Слабая базовая подготовка, низкий уровень обучаемости</a:t>
            </a:r>
          </a:p>
          <a:p>
            <a:pPr marL="285750" indent="-285750" fontAlgn="b">
              <a:buFont typeface="Arial" panose="020B0604020202020204" pitchFamily="34" charset="0"/>
              <a:buChar char="•"/>
            </a:pP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уровень освоения первичных профессиональных действий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BC93F8D0-25E0-46B3-BA02-08F6EB5BB66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1273242"/>
              </p:ext>
            </p:extLst>
          </p:nvPr>
        </p:nvGraphicFramePr>
        <p:xfrm>
          <a:off x="6066938" y="1267097"/>
          <a:ext cx="5977016" cy="5273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75645D0-945F-4601-BA75-A5DFFEAB3386}"/>
              </a:ext>
            </a:extLst>
          </p:cNvPr>
          <p:cNvSpPr/>
          <p:nvPr/>
        </p:nvSpPr>
        <p:spPr>
          <a:xfrm>
            <a:off x="6805748" y="703115"/>
            <a:ext cx="342247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читаете книги?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7A68EAA-6DDD-4E66-A44C-303510A1E7B4}"/>
              </a:ext>
            </a:extLst>
          </p:cNvPr>
          <p:cNvSpPr txBox="1"/>
          <p:nvPr/>
        </p:nvSpPr>
        <p:spPr>
          <a:xfrm>
            <a:off x="6924631" y="1174875"/>
            <a:ext cx="134043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B9C22A-C896-430E-B48C-44B8FED604A8}"/>
              </a:ext>
            </a:extLst>
          </p:cNvPr>
          <p:cNvSpPr txBox="1"/>
          <p:nvPr/>
        </p:nvSpPr>
        <p:spPr>
          <a:xfrm>
            <a:off x="301290" y="5315868"/>
            <a:ext cx="57947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одной стороны, некоторый образовательный потенциал демонстрируют школьники, которые учатся на поваров, кондитеров, слесарей и операторов ЭВМ.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другой стороны, он ограничен их уровнем подготовки.</a:t>
            </a:r>
          </a:p>
        </p:txBody>
      </p:sp>
    </p:spTree>
    <p:extLst>
      <p:ext uri="{BB962C8B-B14F-4D97-AF65-F5344CB8AC3E}">
        <p14:creationId xmlns:p14="http://schemas.microsoft.com/office/powerpoint/2010/main" val="2907841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бъект 2">
            <a:extLst>
              <a:ext uri="{FF2B5EF4-FFF2-40B4-BE49-F238E27FC236}">
                <a16:creationId xmlns:a16="http://schemas.microsoft.com/office/drawing/2014/main" id="{8A78CB8C-18B8-4F3D-8916-97189E4EF4B5}"/>
              </a:ext>
            </a:extLst>
          </p:cNvPr>
          <p:cNvSpPr txBox="1">
            <a:spLocks/>
          </p:cNvSpPr>
          <p:nvPr/>
        </p:nvSpPr>
        <p:spPr bwMode="auto">
          <a:xfrm>
            <a:off x="2344696" y="19533"/>
            <a:ext cx="7659360" cy="683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Сложности во время обучения и оценка образовательного процесса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2DCE0F91-E99C-4DDE-997B-4F46D97B76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2247756"/>
              </p:ext>
            </p:extLst>
          </p:nvPr>
        </p:nvGraphicFramePr>
        <p:xfrm>
          <a:off x="511890" y="847817"/>
          <a:ext cx="5374005" cy="4246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10293A88-F97E-48E9-A63F-FEF2093326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152099"/>
              </p:ext>
            </p:extLst>
          </p:nvPr>
        </p:nvGraphicFramePr>
        <p:xfrm>
          <a:off x="6096000" y="709544"/>
          <a:ext cx="5702845" cy="5819921"/>
        </p:xfrm>
        <a:graphic>
          <a:graphicData uri="http://schemas.openxmlformats.org/drawingml/2006/table">
            <a:tbl>
              <a:tblPr/>
              <a:tblGrid>
                <a:gridCol w="3187701">
                  <a:extLst>
                    <a:ext uri="{9D8B030D-6E8A-4147-A177-3AD203B41FA5}">
                      <a16:colId xmlns:a16="http://schemas.microsoft.com/office/drawing/2014/main" val="508899843"/>
                    </a:ext>
                  </a:extLst>
                </a:gridCol>
                <a:gridCol w="849816">
                  <a:extLst>
                    <a:ext uri="{9D8B030D-6E8A-4147-A177-3AD203B41FA5}">
                      <a16:colId xmlns:a16="http://schemas.microsoft.com/office/drawing/2014/main" val="3517157549"/>
                    </a:ext>
                  </a:extLst>
                </a:gridCol>
                <a:gridCol w="1665328">
                  <a:extLst>
                    <a:ext uri="{9D8B030D-6E8A-4147-A177-3AD203B41FA5}">
                      <a16:colId xmlns:a16="http://schemas.microsoft.com/office/drawing/2014/main" val="4050007036"/>
                    </a:ext>
                  </a:extLst>
                </a:gridCol>
              </a:tblGrid>
              <a:tr h="280099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Программа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Не работаю;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Занимаюсь подработкой;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38716"/>
                  </a:ext>
                </a:extLst>
              </a:tr>
              <a:tr h="12674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Пекарь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206712"/>
                  </a:ext>
                </a:extLst>
              </a:tr>
              <a:tr h="24998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Кассир торгового зала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186876"/>
                  </a:ext>
                </a:extLst>
              </a:tr>
              <a:tr h="37323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Слесарь по ремонту автомобилей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323710"/>
                  </a:ext>
                </a:extLst>
              </a:tr>
              <a:tr h="55809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Электромонтер по ремонту и обслуживанию электрооборудования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4434301"/>
                  </a:ext>
                </a:extLst>
              </a:tr>
              <a:tr h="24998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Слесарь-сантехник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456087"/>
                  </a:ext>
                </a:extLst>
              </a:tr>
              <a:tr h="24998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Агент по снабжению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3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08297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Каменщик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3176182"/>
                  </a:ext>
                </a:extLst>
              </a:tr>
              <a:tr h="31161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Облицовщик –плиточник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B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A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516442"/>
                  </a:ext>
                </a:extLst>
              </a:tr>
              <a:tr h="24998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Мастер маникюра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774253"/>
                  </a:ext>
                </a:extLst>
              </a:tr>
              <a:tr h="12674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Токарь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E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8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6662588"/>
                  </a:ext>
                </a:extLst>
              </a:tr>
              <a:tr h="24998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Слесарь-ремонтник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A4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203383"/>
                  </a:ext>
                </a:extLst>
              </a:tr>
              <a:tr h="43485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Контролер станочных и слесарных работ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508688"/>
                  </a:ext>
                </a:extLst>
              </a:tr>
              <a:tr h="31161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Слесарь механосборочных работ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82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145682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Штукатур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4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3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1280977"/>
                  </a:ext>
                </a:extLst>
              </a:tr>
              <a:tr h="18836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Парикмахер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0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241898"/>
                  </a:ext>
                </a:extLst>
              </a:tr>
              <a:tr h="49647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Оператор электронно-вычислительных и вычислительных машин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A9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B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671756"/>
                  </a:ext>
                </a:extLst>
              </a:tr>
              <a:tr h="49647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Слесарь по обслуживанию и ремонту оборудования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ADB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C4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695025"/>
                  </a:ext>
                </a:extLst>
              </a:tr>
              <a:tr h="12674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Кондитер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8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E5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77756"/>
                  </a:ext>
                </a:extLst>
              </a:tr>
              <a:tr h="126745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Повар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97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27%</a:t>
                      </a:r>
                    </a:p>
                  </a:txBody>
                  <a:tcPr marL="2728" marR="2728" marT="27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D5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925332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5C06ABB-FDAC-483B-B9F3-38CA1DBBBD12}"/>
              </a:ext>
            </a:extLst>
          </p:cNvPr>
          <p:cNvSpPr txBox="1"/>
          <p:nvPr/>
        </p:nvSpPr>
        <p:spPr>
          <a:xfrm>
            <a:off x="286566" y="5329136"/>
            <a:ext cx="55993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школьников настроено на трудоустройство по полученной профессии, на втором месте по приоритету для них важно поступить в колледж / техникум для закрепления и совершенствования полученных знаний и умений.</a:t>
            </a:r>
          </a:p>
        </p:txBody>
      </p:sp>
    </p:spTree>
    <p:extLst>
      <p:ext uri="{BB962C8B-B14F-4D97-AF65-F5344CB8AC3E}">
        <p14:creationId xmlns:p14="http://schemas.microsoft.com/office/powerpoint/2010/main" val="3694015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Объект 2">
            <a:extLst>
              <a:ext uri="{FF2B5EF4-FFF2-40B4-BE49-F238E27FC236}">
                <a16:creationId xmlns:a16="http://schemas.microsoft.com/office/drawing/2014/main" id="{AB689A5A-B24B-4997-9C42-25A7954BCB02}"/>
              </a:ext>
            </a:extLst>
          </p:cNvPr>
          <p:cNvSpPr txBox="1">
            <a:spLocks/>
          </p:cNvSpPr>
          <p:nvPr/>
        </p:nvSpPr>
        <p:spPr bwMode="auto">
          <a:xfrm>
            <a:off x="6096000" y="1151221"/>
            <a:ext cx="5947954" cy="438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lnSpcReduction="10000"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2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Рекомендации: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ru-RU" sz="2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педагогическую коррекцию для школьников;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Усилить базовую подготовку школьников, повышать их уровень обучаемости;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Обновлять материально-техническую базу образовательных учреждений;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повысить уровень работы преподавателей по строительным специальностям (каменщик, облицовщик и другие).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3429A59C-9E26-4670-9C23-999CBA1920E3}"/>
              </a:ext>
            </a:extLst>
          </p:cNvPr>
          <p:cNvSpPr txBox="1">
            <a:spLocks/>
          </p:cNvSpPr>
          <p:nvPr/>
        </p:nvSpPr>
        <p:spPr bwMode="auto">
          <a:xfrm>
            <a:off x="396241" y="671405"/>
            <a:ext cx="5699759" cy="438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800" kern="1200">
                <a:solidFill>
                  <a:srgbClr val="000000"/>
                </a:solidFill>
                <a:latin typeface="Calibri"/>
              </a:defRPr>
            </a:lvl1pPr>
            <a:lvl2pPr marL="685800" lvl="1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400" kern="1200">
                <a:solidFill>
                  <a:srgbClr val="000000"/>
                </a:solidFill>
                <a:latin typeface="Calibri"/>
              </a:defRPr>
            </a:lvl2pPr>
            <a:lvl3pPr marL="1143000" lvl="2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sz="2000" kern="1200">
                <a:solidFill>
                  <a:srgbClr val="000000"/>
                </a:solidFill>
                <a:latin typeface="Calibri"/>
              </a:defRPr>
            </a:lvl3pPr>
            <a:lvl4pPr marL="1600200" lvl="3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4pPr>
            <a:lvl5pPr marL="2057400" lvl="4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lang="ru-RU" kern="1200">
                <a:solidFill>
                  <a:srgbClr val="000000"/>
                </a:solidFill>
                <a:latin typeface="Calibri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ru-RU" sz="2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Выводы: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endParaRPr lang="ru-RU" sz="2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Школьники ориентированы на работу по полученной профессии и дальнейшее трудоустройство, однако им мешает слабая подготовка;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Недостаточная подготовка школьников основывается на их низкой обучаемости и слабых базовых знаниях.</a:t>
            </a:r>
          </a:p>
        </p:txBody>
      </p:sp>
    </p:spTree>
    <p:extLst>
      <p:ext uri="{BB962C8B-B14F-4D97-AF65-F5344CB8AC3E}">
        <p14:creationId xmlns:p14="http://schemas.microsoft.com/office/powerpoint/2010/main" val="1221789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6">
            <a:extLst>
              <a:ext uri="{FF2B5EF4-FFF2-40B4-BE49-F238E27FC236}">
                <a16:creationId xmlns:a16="http://schemas.microsoft.com/office/drawing/2014/main" id="{82BEE0AA-2DEC-4C94-BEE2-45C5F02A335C}"/>
              </a:ext>
            </a:extLst>
          </p:cNvPr>
          <p:cNvSpPr/>
          <p:nvPr/>
        </p:nvSpPr>
        <p:spPr>
          <a:xfrm>
            <a:off x="430213" y="1808163"/>
            <a:ext cx="11491912" cy="3094037"/>
          </a:xfrm>
          <a:prstGeom prst="rect">
            <a:avLst/>
          </a:prstGeom>
          <a:solidFill>
            <a:srgbClr val="4472C4"/>
          </a:solidFill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160" kern="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" name="Прямоугольник 7">
            <a:extLst>
              <a:ext uri="{FF2B5EF4-FFF2-40B4-BE49-F238E27FC236}">
                <a16:creationId xmlns:a16="http://schemas.microsoft.com/office/drawing/2014/main" id="{897F2715-6C92-40AB-AF02-0379912AF43A}"/>
              </a:ext>
            </a:extLst>
          </p:cNvPr>
          <p:cNvSpPr/>
          <p:nvPr/>
        </p:nvSpPr>
        <p:spPr>
          <a:xfrm>
            <a:off x="430213" y="1903413"/>
            <a:ext cx="11491912" cy="284003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ru-RU" sz="3600" b="1" kern="0" dirty="0">
                <a:solidFill>
                  <a:schemeClr val="bg1"/>
                </a:solidFill>
                <a:latin typeface="Times New Roman" pitchFamily="18"/>
                <a:cs typeface="Times New Roman" pitchFamily="18"/>
              </a:rPr>
              <a:t>БЛАГОДАРЮ ЗА ВНИМАНИЕ!</a:t>
            </a:r>
          </a:p>
        </p:txBody>
      </p:sp>
      <p:sp>
        <p:nvSpPr>
          <p:cNvPr id="5" name="Прямоугольник 9">
            <a:extLst>
              <a:ext uri="{FF2B5EF4-FFF2-40B4-BE49-F238E27FC236}">
                <a16:creationId xmlns:a16="http://schemas.microsoft.com/office/drawing/2014/main" id="{7724F1B9-6939-49EE-A158-CC1A9857708B}"/>
              </a:ext>
            </a:extLst>
          </p:cNvPr>
          <p:cNvSpPr/>
          <p:nvPr/>
        </p:nvSpPr>
        <p:spPr>
          <a:xfrm rot="5399996" flipH="1">
            <a:off x="6153150" y="-820737"/>
            <a:ext cx="46038" cy="11491912"/>
          </a:xfrm>
          <a:prstGeom prst="rect">
            <a:avLst/>
          </a:prstGeom>
          <a:solidFill>
            <a:srgbClr val="C00000"/>
          </a:solidFill>
          <a:ln cap="flat">
            <a:noFill/>
            <a:prstDash val="solid"/>
          </a:ln>
        </p:spPr>
        <p:txBody>
          <a:bodyPr anchor="ctr" anchorCtr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ru-RU" sz="2160" kern="0">
              <a:solidFill>
                <a:srgbClr val="FFFFF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57025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9506</TotalTime>
  <Words>828</Words>
  <Application>Microsoft Office PowerPoint</Application>
  <PresentationFormat>Широкоэкранный</PresentationFormat>
  <Paragraphs>173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Социологическое исследование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Синхронизация Профессионалитет</dc:title>
  <dc:creator>Буглак Дмитрий Викторович</dc:creator>
  <cp:lastModifiedBy>Латышев Дмитрий Михайлович</cp:lastModifiedBy>
  <cp:revision>1407</cp:revision>
  <cp:lastPrinted>2025-11-27T03:53:28Z</cp:lastPrinted>
  <dcterms:created xsi:type="dcterms:W3CDTF">2025-01-29T04:56:37Z</dcterms:created>
  <dcterms:modified xsi:type="dcterms:W3CDTF">2025-12-23T05:10:28Z</dcterms:modified>
</cp:coreProperties>
</file>