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1221" r:id="rId2"/>
    <p:sldId id="1222" r:id="rId3"/>
    <p:sldId id="1224" r:id="rId4"/>
    <p:sldId id="1181" r:id="rId5"/>
    <p:sldId id="1223" r:id="rId6"/>
    <p:sldId id="1190" r:id="rId7"/>
  </p:sldIdLst>
  <p:sldSz cx="12192000" cy="6858000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5630D4A-47D0-4421-9F6D-DD9BA91ABDA4}">
          <p14:sldIdLst>
            <p14:sldId id="1221"/>
            <p14:sldId id="1222"/>
            <p14:sldId id="1224"/>
            <p14:sldId id="1181"/>
            <p14:sldId id="1223"/>
            <p14:sldId id="11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7E"/>
    <a:srgbClr val="FDC767"/>
    <a:srgbClr val="92D050"/>
    <a:srgbClr val="D16AB9"/>
    <a:srgbClr val="FCF6FB"/>
    <a:srgbClr val="7C6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24" autoAdjust="0"/>
    <p:restoredTop sz="96270" autoAdjust="0"/>
  </p:normalViewPr>
  <p:slideViewPr>
    <p:cSldViewPr snapToGrid="0">
      <p:cViewPr varScale="1">
        <p:scale>
          <a:sx n="110" d="100"/>
          <a:sy n="110" d="100"/>
        </p:scale>
        <p:origin x="438" y="108"/>
      </p:cViewPr>
      <p:guideLst>
        <p:guide orient="horz" pos="2160"/>
        <p:guide pos="37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Тональность отзывов</a:t>
            </a:r>
            <a:r>
              <a:rPr lang="ru-RU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в ГИС-системах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Чарты!$A$1:$C$1</c:f>
              <c:strCache>
                <c:ptCount val="3"/>
                <c:pt idx="0">
                  <c:v>Положительные</c:v>
                </c:pt>
                <c:pt idx="1">
                  <c:v>Отрицательные</c:v>
                </c:pt>
                <c:pt idx="2">
                  <c:v>Смешанные</c:v>
                </c:pt>
              </c:strCache>
            </c:strRef>
          </c:cat>
          <c:val>
            <c:numRef>
              <c:f>Чарты!$A$2:$C$2</c:f>
              <c:numCache>
                <c:formatCode>0%</c:formatCode>
                <c:ptCount val="3"/>
                <c:pt idx="0">
                  <c:v>0.65217391304347827</c:v>
                </c:pt>
                <c:pt idx="1">
                  <c:v>0.2608695652173913</c:v>
                </c:pt>
                <c:pt idx="2">
                  <c:v>8.6956521739130432E-2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70-4C28-9D10-4371FD8A4A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96981487"/>
        <c:axId val="1898782175"/>
      </c:barChart>
      <c:catAx>
        <c:axId val="18969814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98782175"/>
        <c:crosses val="autoZero"/>
        <c:auto val="1"/>
        <c:lblAlgn val="ctr"/>
        <c:lblOffset val="100"/>
        <c:noMultiLvlLbl val="0"/>
      </c:catAx>
      <c:valAx>
        <c:axId val="1898782175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8969814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86619D76-E9DE-49CB-8BCE-BE2394A164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AE10C6E-5D86-4E6C-8BBD-70AD1F30E41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EC3F8D9-5031-4E4D-92B0-C005AC25A048}" type="datetimeFigureOut">
              <a:rPr lang="ru-RU"/>
              <a:pPr>
                <a:defRPr/>
              </a:pPr>
              <a:t>23.12.2025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C01AB59-8E69-420B-8AB1-6EF6AF96A8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C674717-6D0F-40B0-BE50-D9F6FF4CD9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FB2D10D-427D-47C3-BE68-F6E8245B0F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D0B03D6A-C8CF-438C-81FE-A33E0F1ADA90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B54F78A-16D9-481E-9632-BB6AD98415C0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3DB61B6A-B537-4971-954F-8567E612276D}" type="datetime1">
              <a:rPr lang="ru-RU"/>
              <a:pPr>
                <a:defRPr/>
              </a:pPr>
              <a:t>23.12.2025</a:t>
            </a:fld>
            <a:endParaRPr/>
          </a:p>
        </p:txBody>
      </p:sp>
      <p:sp>
        <p:nvSpPr>
          <p:cNvPr id="2052" name="Образ слайда 3">
            <a:extLst>
              <a:ext uri="{FF2B5EF4-FFF2-40B4-BE49-F238E27FC236}">
                <a16:creationId xmlns:a16="http://schemas.microsoft.com/office/drawing/2014/main" id="{38F10E53-8AC7-4ACF-AA22-2E3917BB70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2275" y="1241425"/>
            <a:ext cx="5953125" cy="3349625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3FC8E460-2FBD-4CBC-961D-A9BA9F49C657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A6A933E-E1F8-4EE7-BB6A-CEFE1EA43FE3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325804-E47B-4FF4-B933-1F671149001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7360A409-028F-415E-B842-A47778454B9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ru-RU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ru-RU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ru-RU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ru-RU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ru-RU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12F7B5A3-DABA-420A-9CDD-8DDEB4A3F5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A02BFE5B-0EC9-4202-B195-DF76BBAB1FDD}"/>
              </a:ext>
            </a:extLst>
          </p:cNvPr>
          <p:cNvSpPr txBox="1">
            <a:spLocks noGrp="1" noChangeArrowheads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altLang="ru-RU">
              <a:latin typeface="Calibri" panose="020F0502020204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F12B7A3-F7C9-4B27-A489-0C83D9B08F17}"/>
              </a:ext>
            </a:extLst>
          </p:cNvPr>
          <p:cNvSpPr txBox="1"/>
          <p:nvPr/>
        </p:nvSpPr>
        <p:spPr>
          <a:xfrm>
            <a:off x="3849688" y="9378485"/>
            <a:ext cx="2946400" cy="495765"/>
          </a:xfrm>
          <a:prstGeom prst="rect">
            <a:avLst/>
          </a:prstGeom>
          <a:noFill/>
          <a:ln cap="flat">
            <a:noFill/>
          </a:ln>
        </p:spPr>
        <p:txBody>
          <a:bodyPr anchor="b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5F33250-9838-49FD-A000-220CA48034F5}" type="slidenum">
              <a:rPr kern="0">
                <a:solidFill>
                  <a:srgbClr val="000000"/>
                </a:solidFill>
                <a:latin typeface="+mn-lt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lang="ru-RU" sz="1200" kern="0">
              <a:solidFill>
                <a:srgbClr val="000000"/>
              </a:solidFill>
              <a:latin typeface="Calibri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448727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12F7B5A3-DABA-420A-9CDD-8DDEB4A3F5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A02BFE5B-0EC9-4202-B195-DF76BBAB1FDD}"/>
              </a:ext>
            </a:extLst>
          </p:cNvPr>
          <p:cNvSpPr txBox="1">
            <a:spLocks noGrp="1" noChangeArrowheads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altLang="ru-RU">
              <a:latin typeface="Calibri" panose="020F0502020204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F12B7A3-F7C9-4B27-A489-0C83D9B08F17}"/>
              </a:ext>
            </a:extLst>
          </p:cNvPr>
          <p:cNvSpPr txBox="1"/>
          <p:nvPr/>
        </p:nvSpPr>
        <p:spPr>
          <a:xfrm>
            <a:off x="3849688" y="9378485"/>
            <a:ext cx="2946400" cy="495765"/>
          </a:xfrm>
          <a:prstGeom prst="rect">
            <a:avLst/>
          </a:prstGeom>
          <a:noFill/>
          <a:ln cap="flat">
            <a:noFill/>
          </a:ln>
        </p:spPr>
        <p:txBody>
          <a:bodyPr anchor="b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5F33250-9838-49FD-A000-220CA48034F5}" type="slidenum">
              <a:rPr kern="0">
                <a:solidFill>
                  <a:srgbClr val="000000"/>
                </a:solidFill>
                <a:latin typeface="+mn-lt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6</a:t>
            </a:fld>
            <a:endParaRPr lang="ru-RU" sz="1200" kern="0">
              <a:solidFill>
                <a:srgbClr val="000000"/>
              </a:solidFill>
              <a:latin typeface="Calibri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34700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A9279E-9300-4FEF-8035-1D646C5F625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38894AC-E21A-4658-BF3D-2652DD035CC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36D4CD-ADAB-4E5B-843C-9B9376153259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B7D48-92DE-4429-9FD6-2542A8FB2D7B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CD208B-8C24-433B-B62E-3335E83971EC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7DC6D9-191F-4B0A-92FF-494CE5529890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86639-A8FE-4CA2-AA69-C2919527DFDC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2889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F137A4-A326-4373-82E6-80185771643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1DA06D4-CDDB-4D84-B21F-4689834CCF7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A530AF-F57B-4C37-8C17-1750873D738B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3E66E-3723-444F-B1A1-D39842BC7B4E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96B615-8679-4B60-A811-87DC258A319F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3AE84B-8131-45B8-91D3-96591A4346FE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B08B3-2E25-4AB3-A173-408D140E9CFE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2789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CD1B49-288A-4347-B5D0-66023667BD1C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9AE30E-0DB0-4700-997D-CAE3DD2FBE4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1CB71C-85CA-43B6-BD3B-4CF45F801EB2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5C2D0-E745-4BDB-B2C0-EA81A8814D6C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0DA77F-74F7-4AF3-8C0D-157A4897A856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A7D869-764D-4F29-99CE-C5CB62DE9353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EC5DD-BB02-4096-9BEB-7415E5E68E2E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496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19BD94-8BC3-4DDA-98ED-F0D36505BC6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717A69-19C9-47F8-B8FA-C17F31FDFF1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83E2A0-BC1F-4C01-A871-CE291348A310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004E3-C1A0-428B-9158-01DF35E2A2DD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F39473-C85E-44A4-97D5-CEC83878DC6B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FAC997-994B-458F-B8A1-DC3E11CB9DB9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4B9D6-128B-4481-B743-087528BAD92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617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DAF517-FE20-4D90-B0D3-13A7FDC039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D0D39B-6501-4133-A397-0AC22FE8F5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FD5530-367C-4796-A30A-4AFFFE2CCB0D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8EC95-63B7-4F2C-9DB8-1E8CAE67FE6D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2BD1AF-98F6-4686-AAD9-2E674533CCC9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E070B3-F810-44D6-B1F1-4C57FC8DCB53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4F365-565B-4BDF-8A58-F33DC8C3B317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1437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18771D-D331-4DF3-9ED2-0AC4A36EE21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F67A72-19E8-4F95-9082-81F6B700980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9CC7269-FFCE-42A6-9333-EAD769E9B0E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AF7EB7D9-0C71-421D-930B-EA5B101AF57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D648C-4883-43FD-9E6A-6429DE5F1766}" type="datetime1">
              <a:rPr lang="ru-RU" smtClean="0"/>
              <a:t>23.12.2025</a:t>
            </a:fld>
            <a:endParaRPr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C5A4D651-1AA3-4A85-BF8D-42C1712BD43D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3C0327FF-1459-45A9-AE2E-ADCA9B57C5E5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86FC8-7A39-4523-8BAA-943C99BA9323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5406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47B8F-0041-4D92-A20A-6078755F99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64348B-1E1C-4430-81F4-3A24A1A462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3E5886-63DC-469C-B9B4-A595F17955E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ADB7DD4-EB57-42DA-BDB1-FE00DAC72D5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279F3F9-0979-49CB-BABC-B5731B641E80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4446585F-12F4-4DCA-A95D-6E192F3A01B9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2C4B5-7C1D-4687-9F99-B45A3B319B81}" type="datetime1">
              <a:rPr lang="ru-RU" smtClean="0"/>
              <a:t>23.12.2025</a:t>
            </a:fld>
            <a:endParaRPr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CC7381C9-DACB-46A1-B281-6907B142091C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5FC9C882-3F7E-44E0-8211-04816ACA89FF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66CFE-8BCB-4B40-9D46-827253BBA2C8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01001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2E7514-B339-41E2-8FD8-4195C419176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29C4A716-926E-40F1-B51D-5DDCD962511C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0B9EA-A0B3-42BE-894E-E796E53834D2}" type="datetime1">
              <a:rPr lang="ru-RU" smtClean="0"/>
              <a:t>23.12.2025</a:t>
            </a:fld>
            <a:endParaRPr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0B65A58F-A1E7-4A77-9A47-D8CEBDB4AC2D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AC9C2670-66EC-4C48-A0E5-AE069928EB33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22B96-60C9-4CBC-9043-EFFA714EA10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82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728052E4-536D-4122-9062-51FD093F87D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E42A0-927A-4D0C-B68E-A76B16128A62}" type="datetime1">
              <a:rPr lang="ru-RU" smtClean="0"/>
              <a:t>23.12.2025</a:t>
            </a:fld>
            <a:endParaRPr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0C7D67C2-AD9E-4423-8FF8-70DFD2CFF3B3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0CDD5F62-B702-492B-9ED7-2CF94DCEE9CF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39844-6285-4DC9-892A-1AEB34D1303A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738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ABDF43-64F1-4ED2-8A34-42F1B49138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44C466-6628-4811-B7BB-0D58C90AB8E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795EE0C-ED98-44F6-9313-FFAB150A8F5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BD2B937E-F3DD-4184-B8A0-61D619E47C88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B7503-9453-4820-B7B1-77259CA319A4}" type="datetime1">
              <a:rPr lang="ru-RU" smtClean="0"/>
              <a:t>23.12.2025</a:t>
            </a:fld>
            <a:endParaRPr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8163BB3E-B757-4DFA-B891-5D621AF2C813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76E21018-228D-4E27-BB81-F9A47CD47FDD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EA33F-7CB2-4A71-ADBC-E7AC52A9543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11264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68FF08-1797-48AB-852B-7C15F1DA4B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D8BA3BB-03D3-4FC4-A83B-94C65B02979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endParaRPr lang="ru-RU" noProof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4FA743-70CD-42DD-889D-E536D2E553A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95684EDD-48B1-4361-A576-9CCDF80E4754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51C9A-067F-404F-8413-E6858BB9BD39}" type="datetime1">
              <a:rPr lang="ru-RU" smtClean="0"/>
              <a:t>23.12.2025</a:t>
            </a:fld>
            <a:endParaRPr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C0222AB7-01EF-4F76-8D29-DF500D51DE8D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3133227A-2833-4173-8EA9-6536B135ADC2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1C191-9CB0-427D-82F7-B961EDBACEE8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3232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8D87C6F2-39ED-4B63-AEB6-082968FBC765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0B52C09F-45DF-40F9-A8EC-263BE8C698A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2FC44C-23A9-407E-8068-8DB19196F00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49ADF817-22D6-4B95-8DB3-340AB46F503D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0D32C0-F4B4-480B-9EA5-4A2E56CA2C8E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9525BB-09A9-45B0-9205-6858E67FC1D3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23BB1F5-7E1F-4B95-9ED9-8E0E727426A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ru-RU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ru-RU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ru-RU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ru-RU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ru-RU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ru-RU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6">
            <a:extLst>
              <a:ext uri="{FF2B5EF4-FFF2-40B4-BE49-F238E27FC236}">
                <a16:creationId xmlns:a16="http://schemas.microsoft.com/office/drawing/2014/main" id="{82BEE0AA-2DEC-4C94-BEE2-45C5F02A335C}"/>
              </a:ext>
            </a:extLst>
          </p:cNvPr>
          <p:cNvSpPr/>
          <p:nvPr/>
        </p:nvSpPr>
        <p:spPr>
          <a:xfrm>
            <a:off x="430213" y="1831182"/>
            <a:ext cx="11491912" cy="3094037"/>
          </a:xfrm>
          <a:prstGeom prst="rect">
            <a:avLst/>
          </a:prstGeom>
          <a:solidFill>
            <a:srgbClr val="4472C4"/>
          </a:solidFill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160" kern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" name="Прямоугольник 7">
            <a:extLst>
              <a:ext uri="{FF2B5EF4-FFF2-40B4-BE49-F238E27FC236}">
                <a16:creationId xmlns:a16="http://schemas.microsoft.com/office/drawing/2014/main" id="{897F2715-6C92-40AB-AF02-0379912AF43A}"/>
              </a:ext>
            </a:extLst>
          </p:cNvPr>
          <p:cNvSpPr/>
          <p:nvPr/>
        </p:nvSpPr>
        <p:spPr>
          <a:xfrm>
            <a:off x="1157592" y="2023793"/>
            <a:ext cx="10181895" cy="284003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b="1" kern="0" dirty="0">
                <a:solidFill>
                  <a:schemeClr val="bg1"/>
                </a:solidFill>
                <a:latin typeface="Times New Roman" pitchFamily="18"/>
                <a:cs typeface="Times New Roman" pitchFamily="18"/>
              </a:rPr>
              <a:t>Мониторинг социальных медиа и геоинформационных систем  </a:t>
            </a:r>
            <a:endParaRPr lang="ru-RU" sz="3600" b="1" kern="0" dirty="0">
              <a:solidFill>
                <a:schemeClr val="bg1"/>
              </a:solidFill>
              <a:latin typeface="Times New Roman" pitchFamily="18"/>
              <a:cs typeface="Times New Roman" pitchFamily="18"/>
            </a:endParaRPr>
          </a:p>
        </p:txBody>
      </p:sp>
      <p:sp>
        <p:nvSpPr>
          <p:cNvPr id="5" name="Прямоугольник 9">
            <a:extLst>
              <a:ext uri="{FF2B5EF4-FFF2-40B4-BE49-F238E27FC236}">
                <a16:creationId xmlns:a16="http://schemas.microsoft.com/office/drawing/2014/main" id="{7724F1B9-6939-49EE-A158-CC1A9857708B}"/>
              </a:ext>
            </a:extLst>
          </p:cNvPr>
          <p:cNvSpPr/>
          <p:nvPr/>
        </p:nvSpPr>
        <p:spPr>
          <a:xfrm rot="5399996" flipH="1">
            <a:off x="6153150" y="-820737"/>
            <a:ext cx="46038" cy="11491912"/>
          </a:xfrm>
          <a:prstGeom prst="rect">
            <a:avLst/>
          </a:prstGeom>
          <a:solidFill>
            <a:srgbClr val="C00000"/>
          </a:solidFill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160" kern="0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B1DF454-6065-4350-8EDF-51F77BA062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212" y="101772"/>
            <a:ext cx="3001394" cy="1660346"/>
          </a:xfrm>
          <a:prstGeom prst="rect">
            <a:avLst/>
          </a:prstGeom>
        </p:spPr>
      </p:pic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32F7371F-2998-4FA4-8441-81911775B7A5}"/>
              </a:ext>
            </a:extLst>
          </p:cNvPr>
          <p:cNvSpPr txBox="1">
            <a:spLocks noChangeArrowheads="1"/>
          </p:cNvSpPr>
          <p:nvPr/>
        </p:nvSpPr>
        <p:spPr>
          <a:xfrm>
            <a:off x="297881" y="5030265"/>
            <a:ext cx="11624244" cy="1415291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121920" tIns="60960" rIns="121920" bIns="6096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Социолог группы мониторинга и прогнозирования востребованности кадров Центра опережающей профессиональной подготовки Свердловской области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Pct val="70000"/>
              <a:buNone/>
            </a:pPr>
            <a:r>
              <a:rPr lang="ru-RU" altLang="ru-RU" sz="2667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Латышев Дмитрий Михайлович</a:t>
            </a:r>
          </a:p>
        </p:txBody>
      </p:sp>
    </p:spTree>
    <p:extLst>
      <p:ext uri="{BB962C8B-B14F-4D97-AF65-F5344CB8AC3E}">
        <p14:creationId xmlns:p14="http://schemas.microsoft.com/office/powerpoint/2010/main" val="829175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бъект 2">
            <a:extLst>
              <a:ext uri="{FF2B5EF4-FFF2-40B4-BE49-F238E27FC236}">
                <a16:creationId xmlns:a16="http://schemas.microsoft.com/office/drawing/2014/main" id="{8A78CB8C-18B8-4F3D-8916-97189E4EF4B5}"/>
              </a:ext>
            </a:extLst>
          </p:cNvPr>
          <p:cNvSpPr txBox="1">
            <a:spLocks/>
          </p:cNvSpPr>
          <p:nvPr/>
        </p:nvSpPr>
        <p:spPr bwMode="auto">
          <a:xfrm>
            <a:off x="2344696" y="19533"/>
            <a:ext cx="7659360" cy="6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Сложности во время обучения и оценка образовательного процесса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C06ABB-FDAC-483B-B9F3-38CA1DBBBD12}"/>
              </a:ext>
            </a:extLst>
          </p:cNvPr>
          <p:cNvSpPr txBox="1"/>
          <p:nvPr/>
        </p:nvSpPr>
        <p:spPr>
          <a:xfrm>
            <a:off x="393156" y="4023309"/>
            <a:ext cx="47361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отзывов имеют положительную тональность, негативные отзывы получили Колледж предпринимательства и социального управления, Техникум индустрии питания и услуг «Кулинар», Колледж управления и сервиса «Стиль»,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Верхнепышминский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механико-технологический техникум «Юность».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25559F34-A355-47A5-BB68-F1FA5DD1AE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4397976"/>
              </p:ext>
            </p:extLst>
          </p:nvPr>
        </p:nvGraphicFramePr>
        <p:xfrm>
          <a:off x="393155" y="80336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5A4B6A7-348E-42AC-8597-076A8EC3A486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5045115" y="803366"/>
            <a:ext cx="6860319" cy="4849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715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бъект 2">
            <a:extLst>
              <a:ext uri="{FF2B5EF4-FFF2-40B4-BE49-F238E27FC236}">
                <a16:creationId xmlns:a16="http://schemas.microsoft.com/office/drawing/2014/main" id="{8A78CB8C-18B8-4F3D-8916-97189E4EF4B5}"/>
              </a:ext>
            </a:extLst>
          </p:cNvPr>
          <p:cNvSpPr txBox="1">
            <a:spLocks/>
          </p:cNvSpPr>
          <p:nvPr/>
        </p:nvSpPr>
        <p:spPr bwMode="auto">
          <a:xfrm>
            <a:off x="2344696" y="19533"/>
            <a:ext cx="7659360" cy="6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Сложности во время обучения и оценка образовательного процесса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C905F350-0426-415E-AFEC-ABB7FF0DC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060138"/>
              </p:ext>
            </p:extLst>
          </p:nvPr>
        </p:nvGraphicFramePr>
        <p:xfrm>
          <a:off x="388983" y="703115"/>
          <a:ext cx="4400731" cy="55533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0777">
                  <a:extLst>
                    <a:ext uri="{9D8B030D-6E8A-4147-A177-3AD203B41FA5}">
                      <a16:colId xmlns:a16="http://schemas.microsoft.com/office/drawing/2014/main" val="1169708091"/>
                    </a:ext>
                  </a:extLst>
                </a:gridCol>
                <a:gridCol w="1445623">
                  <a:extLst>
                    <a:ext uri="{9D8B030D-6E8A-4147-A177-3AD203B41FA5}">
                      <a16:colId xmlns:a16="http://schemas.microsoft.com/office/drawing/2014/main" val="3929712929"/>
                    </a:ext>
                  </a:extLst>
                </a:gridCol>
                <a:gridCol w="1454331">
                  <a:extLst>
                    <a:ext uri="{9D8B030D-6E8A-4147-A177-3AD203B41FA5}">
                      <a16:colId xmlns:a16="http://schemas.microsoft.com/office/drawing/2014/main" val="3467968329"/>
                    </a:ext>
                  </a:extLst>
                </a:gridCol>
              </a:tblGrid>
              <a:tr h="386490"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Положительная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Отрицательная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1691461"/>
                  </a:ext>
                </a:extLst>
              </a:tr>
              <a:tr h="393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0912164"/>
                  </a:ext>
                </a:extLst>
              </a:tr>
              <a:tr h="393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Оборудование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4965789"/>
                  </a:ext>
                </a:extLst>
              </a:tr>
              <a:tr h="393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1867527"/>
                  </a:ext>
                </a:extLst>
              </a:tr>
              <a:tr h="393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Общежитие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334262"/>
                  </a:ext>
                </a:extLst>
              </a:tr>
              <a:tr h="8136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обучения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2034061"/>
                  </a:ext>
                </a:extLst>
              </a:tr>
              <a:tr h="393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Поступление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3244121"/>
                  </a:ext>
                </a:extLst>
              </a:tr>
              <a:tr h="393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Праздники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3055878"/>
                  </a:ext>
                </a:extLst>
              </a:tr>
              <a:tr h="393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258272"/>
                  </a:ext>
                </a:extLst>
              </a:tr>
              <a:tr h="393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1155278"/>
                  </a:ext>
                </a:extLst>
              </a:tr>
              <a:tr h="393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Экзамены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450386"/>
                  </a:ext>
                </a:extLst>
              </a:tr>
              <a:tr h="8136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итог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7755439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FF43AB68-DA2E-4001-867B-CCCF08A146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598571"/>
              </p:ext>
            </p:extLst>
          </p:nvPr>
        </p:nvGraphicFramePr>
        <p:xfrm>
          <a:off x="4998720" y="636705"/>
          <a:ext cx="6090196" cy="560717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47703">
                  <a:extLst>
                    <a:ext uri="{9D8B030D-6E8A-4147-A177-3AD203B41FA5}">
                      <a16:colId xmlns:a16="http://schemas.microsoft.com/office/drawing/2014/main" val="240909247"/>
                    </a:ext>
                  </a:extLst>
                </a:gridCol>
                <a:gridCol w="278674">
                  <a:extLst>
                    <a:ext uri="{9D8B030D-6E8A-4147-A177-3AD203B41FA5}">
                      <a16:colId xmlns:a16="http://schemas.microsoft.com/office/drawing/2014/main" val="978777814"/>
                    </a:ext>
                  </a:extLst>
                </a:gridCol>
                <a:gridCol w="574766">
                  <a:extLst>
                    <a:ext uri="{9D8B030D-6E8A-4147-A177-3AD203B41FA5}">
                      <a16:colId xmlns:a16="http://schemas.microsoft.com/office/drawing/2014/main" val="119339000"/>
                    </a:ext>
                  </a:extLst>
                </a:gridCol>
                <a:gridCol w="696686">
                  <a:extLst>
                    <a:ext uri="{9D8B030D-6E8A-4147-A177-3AD203B41FA5}">
                      <a16:colId xmlns:a16="http://schemas.microsoft.com/office/drawing/2014/main" val="2777934184"/>
                    </a:ext>
                  </a:extLst>
                </a:gridCol>
                <a:gridCol w="792480">
                  <a:extLst>
                    <a:ext uri="{9D8B030D-6E8A-4147-A177-3AD203B41FA5}">
                      <a16:colId xmlns:a16="http://schemas.microsoft.com/office/drawing/2014/main" val="1444656092"/>
                    </a:ext>
                  </a:extLst>
                </a:gridCol>
                <a:gridCol w="899887">
                  <a:extLst>
                    <a:ext uri="{9D8B030D-6E8A-4147-A177-3AD203B41FA5}">
                      <a16:colId xmlns:a16="http://schemas.microsoft.com/office/drawing/2014/main" val="991647514"/>
                    </a:ext>
                  </a:extLst>
                </a:gridCol>
              </a:tblGrid>
              <a:tr h="22943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ОУ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Быт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Общежитие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Поступление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extLst>
                  <a:ext uri="{0D108BD9-81ED-4DB2-BD59-A6C34878D82A}">
                    <a16:rowId xmlns:a16="http://schemas.microsoft.com/office/drawing/2014/main" val="467003960"/>
                  </a:ext>
                </a:extLst>
              </a:tr>
              <a:tr h="23879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Екатеринбургский торгово-экономический техникум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2245371365"/>
                  </a:ext>
                </a:extLst>
              </a:tr>
              <a:tr h="23879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Каменск-Уральский агропромышленный техникум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1341221919"/>
                  </a:ext>
                </a:extLst>
              </a:tr>
              <a:tr h="23879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Каменск-Уральский педагогический колледж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4161408827"/>
                  </a:ext>
                </a:extLst>
              </a:tr>
              <a:tr h="23879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Каменск-Уральский политехнический колледж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2145005060"/>
                  </a:ext>
                </a:extLst>
              </a:tr>
              <a:tr h="23879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Каменск-Уральский радиотехнический техникум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4212110042"/>
                  </a:ext>
                </a:extLst>
              </a:tr>
              <a:tr h="23879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Каменск-Уральский техникум торговли и сервиса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2698649467"/>
                  </a:ext>
                </a:extLst>
              </a:tr>
              <a:tr h="31839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Колледж предпринимательства и социального управления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900538842"/>
                  </a:ext>
                </a:extLst>
              </a:tr>
              <a:tr h="15919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Колледж управления и сервиса Стиль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220188831"/>
                  </a:ext>
                </a:extLst>
              </a:tr>
              <a:tr h="23879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Колледж цифровых технологий Академия ТОП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140956375"/>
                  </a:ext>
                </a:extLst>
              </a:tr>
              <a:tr h="39799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Нижнетагильский техникум металлообрабатывающих производств и сервиса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1842486563"/>
                  </a:ext>
                </a:extLst>
              </a:tr>
              <a:tr h="23879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Нижнетагильский торгово-экономический колледж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277247225"/>
                  </a:ext>
                </a:extLst>
              </a:tr>
              <a:tr h="31839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Свердловский областной медицинский колледж, Каменск-Уральский филиал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912685091"/>
                  </a:ext>
                </a:extLst>
              </a:tr>
              <a:tr h="31839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Свердловский областной медицинский колледж, филиал в г. Нижнем Тагиле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1021475941"/>
                  </a:ext>
                </a:extLst>
              </a:tr>
              <a:tr h="31839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Свердловский областной педагогический колледж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3167250297"/>
                  </a:ext>
                </a:extLst>
              </a:tr>
              <a:tr h="23879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Техникум индустрии питания и услуг Кулинар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1452590685"/>
                  </a:ext>
                </a:extLst>
              </a:tr>
              <a:tr h="31839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Уральский государственный колледж имени И. И. Ползунова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3808670546"/>
                  </a:ext>
                </a:extLst>
              </a:tr>
              <a:tr h="39799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Уральский промышленно-экономический техникум, филиал в г. Полевской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3120744518"/>
                  </a:ext>
                </a:extLst>
              </a:tr>
              <a:tr h="15919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Уральский экономический колледж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876733337"/>
                  </a:ext>
                </a:extLst>
              </a:tr>
              <a:tr h="39799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Юность, Верхнепышминский механико-технологический техникум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1" marR="3611" marT="3611" marB="0" anchor="ctr"/>
                </a:tc>
                <a:extLst>
                  <a:ext uri="{0D108BD9-81ED-4DB2-BD59-A6C34878D82A}">
                    <a16:rowId xmlns:a16="http://schemas.microsoft.com/office/drawing/2014/main" val="1163125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0425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3011FC-9913-4E60-A05D-4AF97BE34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4214" y="187012"/>
            <a:ext cx="7339149" cy="369333"/>
          </a:xfrm>
        </p:spPr>
        <p:txBody>
          <a:bodyPr/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Поисковые запросы образовательных организаций СПО по региону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B0960F7-F467-4331-8992-0E30501CA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2229" y="6401744"/>
            <a:ext cx="2743200" cy="365125"/>
          </a:xfrm>
        </p:spPr>
        <p:txBody>
          <a:bodyPr/>
          <a:lstStyle/>
          <a:p>
            <a:fld id="{8253DC26-643E-4826-8C15-DC885092BDC2}" type="slidenum">
              <a:rPr lang="ru-RU" smtClean="0"/>
              <a:t>4</a:t>
            </a:fld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89F51D-E850-4910-BBFA-B490C8BD9040}"/>
              </a:ext>
            </a:extLst>
          </p:cNvPr>
          <p:cNvSpPr txBox="1"/>
          <p:nvPr/>
        </p:nvSpPr>
        <p:spPr>
          <a:xfrm>
            <a:off x="5050672" y="3387946"/>
            <a:ext cx="2626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Сентябрь – октябрь 2025</a:t>
            </a:r>
          </a:p>
        </p:txBody>
      </p:sp>
      <p:graphicFrame>
        <p:nvGraphicFramePr>
          <p:cNvPr id="14" name="Объект 4">
            <a:extLst>
              <a:ext uri="{FF2B5EF4-FFF2-40B4-BE49-F238E27FC236}">
                <a16:creationId xmlns:a16="http://schemas.microsoft.com/office/drawing/2014/main" id="{C7B5F73F-7D74-49B0-9572-2CEA7F1147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1056247"/>
              </p:ext>
            </p:extLst>
          </p:nvPr>
        </p:nvGraphicFramePr>
        <p:xfrm>
          <a:off x="367341" y="1489324"/>
          <a:ext cx="5460871" cy="15930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6387">
                  <a:extLst>
                    <a:ext uri="{9D8B030D-6E8A-4147-A177-3AD203B41FA5}">
                      <a16:colId xmlns:a16="http://schemas.microsoft.com/office/drawing/2014/main" val="2905064310"/>
                    </a:ext>
                  </a:extLst>
                </a:gridCol>
                <a:gridCol w="3701143">
                  <a:extLst>
                    <a:ext uri="{9D8B030D-6E8A-4147-A177-3AD203B41FA5}">
                      <a16:colId xmlns:a16="http://schemas.microsoft.com/office/drawing/2014/main" val="1873707571"/>
                    </a:ext>
                  </a:extLst>
                </a:gridCol>
                <a:gridCol w="1263341">
                  <a:extLst>
                    <a:ext uri="{9D8B030D-6E8A-4147-A177-3AD203B41FA5}">
                      <a16:colId xmlns:a16="http://schemas.microsoft.com/office/drawing/2014/main" val="1150225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Ранг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Образовательная организация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Общие запросы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5956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Свердловский областной медицинский колледж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20 482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9787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Уральский государственный колледж имени И.И. Ползунова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15 837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5420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Свердловский областной педагогический колледж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15 782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767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Колледж управления и сервиса Стиль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7 594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4265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Уральский колледж бизнеса, управления и технологии красоты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5 601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131208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CC54670F-4AED-494F-8E98-D6D20C32B387}"/>
              </a:ext>
            </a:extLst>
          </p:cNvPr>
          <p:cNvSpPr txBox="1"/>
          <p:nvPr/>
        </p:nvSpPr>
        <p:spPr>
          <a:xfrm>
            <a:off x="2433150" y="1080517"/>
            <a:ext cx="1628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Сентябрь 2025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0362A5-D8F7-43EC-B1D7-D4108B9FF3C2}"/>
              </a:ext>
            </a:extLst>
          </p:cNvPr>
          <p:cNvSpPr txBox="1"/>
          <p:nvPr/>
        </p:nvSpPr>
        <p:spPr>
          <a:xfrm>
            <a:off x="8971874" y="1086219"/>
            <a:ext cx="1521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Октябрь 2025</a:t>
            </a:r>
          </a:p>
        </p:txBody>
      </p:sp>
      <p:graphicFrame>
        <p:nvGraphicFramePr>
          <p:cNvPr id="18" name="Объект 4">
            <a:extLst>
              <a:ext uri="{FF2B5EF4-FFF2-40B4-BE49-F238E27FC236}">
                <a16:creationId xmlns:a16="http://schemas.microsoft.com/office/drawing/2014/main" id="{041958A3-C2EC-437F-A373-B76243A270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9072098"/>
              </p:ext>
            </p:extLst>
          </p:nvPr>
        </p:nvGraphicFramePr>
        <p:xfrm>
          <a:off x="6214024" y="1489324"/>
          <a:ext cx="5460871" cy="15796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6387">
                  <a:extLst>
                    <a:ext uri="{9D8B030D-6E8A-4147-A177-3AD203B41FA5}">
                      <a16:colId xmlns:a16="http://schemas.microsoft.com/office/drawing/2014/main" val="2905064310"/>
                    </a:ext>
                  </a:extLst>
                </a:gridCol>
                <a:gridCol w="3701143">
                  <a:extLst>
                    <a:ext uri="{9D8B030D-6E8A-4147-A177-3AD203B41FA5}">
                      <a16:colId xmlns:a16="http://schemas.microsoft.com/office/drawing/2014/main" val="1873707571"/>
                    </a:ext>
                  </a:extLst>
                </a:gridCol>
                <a:gridCol w="1263341">
                  <a:extLst>
                    <a:ext uri="{9D8B030D-6E8A-4147-A177-3AD203B41FA5}">
                      <a16:colId xmlns:a16="http://schemas.microsoft.com/office/drawing/2014/main" val="115022515"/>
                    </a:ext>
                  </a:extLst>
                </a:gridCol>
              </a:tblGrid>
              <a:tr h="19190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Ранг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Образовательная организация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Общие запросы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595671"/>
                  </a:ext>
                </a:extLst>
              </a:tr>
              <a:tr h="25589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Свердловский областной медицинский колледж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15 946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978785"/>
                  </a:ext>
                </a:extLst>
              </a:tr>
              <a:tr h="36422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Уральский государственный колледж имени И.И. Ползунова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15 076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542091"/>
                  </a:ext>
                </a:extLst>
              </a:tr>
              <a:tr h="25589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Свердловский областной педагогический колледж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12 472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76747"/>
                  </a:ext>
                </a:extLst>
              </a:tr>
              <a:tr h="25589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Колледж управления и сервиса Стиль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5 739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426527"/>
                  </a:ext>
                </a:extLst>
              </a:tr>
              <a:tr h="25589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Свердловский колледж искусств и культуры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4 083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131208"/>
                  </a:ext>
                </a:extLst>
              </a:tr>
            </a:tbl>
          </a:graphicData>
        </a:graphic>
      </p:graphicFrame>
      <p:graphicFrame>
        <p:nvGraphicFramePr>
          <p:cNvPr id="19" name="Объект 4">
            <a:extLst>
              <a:ext uri="{FF2B5EF4-FFF2-40B4-BE49-F238E27FC236}">
                <a16:creationId xmlns:a16="http://schemas.microsoft.com/office/drawing/2014/main" id="{FC573778-8801-4B51-A934-948F074696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6204558"/>
              </p:ext>
            </p:extLst>
          </p:nvPr>
        </p:nvGraphicFramePr>
        <p:xfrm>
          <a:off x="367341" y="3842564"/>
          <a:ext cx="5460871" cy="2235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6387">
                  <a:extLst>
                    <a:ext uri="{9D8B030D-6E8A-4147-A177-3AD203B41FA5}">
                      <a16:colId xmlns:a16="http://schemas.microsoft.com/office/drawing/2014/main" val="2905064310"/>
                    </a:ext>
                  </a:extLst>
                </a:gridCol>
                <a:gridCol w="3701143">
                  <a:extLst>
                    <a:ext uri="{9D8B030D-6E8A-4147-A177-3AD203B41FA5}">
                      <a16:colId xmlns:a16="http://schemas.microsoft.com/office/drawing/2014/main" val="1873707571"/>
                    </a:ext>
                  </a:extLst>
                </a:gridCol>
                <a:gridCol w="1263341">
                  <a:extLst>
                    <a:ext uri="{9D8B030D-6E8A-4147-A177-3AD203B41FA5}">
                      <a16:colId xmlns:a16="http://schemas.microsoft.com/office/drawing/2014/main" val="115022515"/>
                    </a:ext>
                  </a:extLst>
                </a:gridCol>
              </a:tblGrid>
              <a:tr h="199207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Ранг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Образовательная организация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Общие запросы на сайт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595671"/>
                  </a:ext>
                </a:extLst>
              </a:tr>
              <a:tr h="37808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Уральский политехнический колледж - Межрегиональный центр компетенций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1 838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978785"/>
                  </a:ext>
                </a:extLst>
              </a:tr>
              <a:tr h="265633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Свердловский областной медицинский колледж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1 323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542091"/>
                  </a:ext>
                </a:extLst>
              </a:tr>
              <a:tr h="37808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Уральский государственный колледж имени И.И. Ползунова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1 074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76747"/>
                  </a:ext>
                </a:extLst>
              </a:tr>
              <a:tr h="57352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Нижнетагильский государственный профессиональный колледж имени Никиты </a:t>
                      </a:r>
                      <a:r>
                        <a:rPr lang="ru-RU" sz="11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Акинфиевича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Демидова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989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426527"/>
                  </a:ext>
                </a:extLst>
              </a:tr>
              <a:tr h="265633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Свердловский областной педагогический колледж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131208"/>
                  </a:ext>
                </a:extLst>
              </a:tr>
            </a:tbl>
          </a:graphicData>
        </a:graphic>
      </p:graphicFrame>
      <p:graphicFrame>
        <p:nvGraphicFramePr>
          <p:cNvPr id="22" name="Объект 4">
            <a:extLst>
              <a:ext uri="{FF2B5EF4-FFF2-40B4-BE49-F238E27FC236}">
                <a16:creationId xmlns:a16="http://schemas.microsoft.com/office/drawing/2014/main" id="{0196E7AA-B36C-4637-9000-07D0073CF8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4178559"/>
              </p:ext>
            </p:extLst>
          </p:nvPr>
        </p:nvGraphicFramePr>
        <p:xfrm>
          <a:off x="6214024" y="3842564"/>
          <a:ext cx="5610635" cy="20668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0000">
                  <a:extLst>
                    <a:ext uri="{9D8B030D-6E8A-4147-A177-3AD203B41FA5}">
                      <a16:colId xmlns:a16="http://schemas.microsoft.com/office/drawing/2014/main" val="2905064310"/>
                    </a:ext>
                  </a:extLst>
                </a:gridCol>
                <a:gridCol w="3630468">
                  <a:extLst>
                    <a:ext uri="{9D8B030D-6E8A-4147-A177-3AD203B41FA5}">
                      <a16:colId xmlns:a16="http://schemas.microsoft.com/office/drawing/2014/main" val="1873707571"/>
                    </a:ext>
                  </a:extLst>
                </a:gridCol>
                <a:gridCol w="1470167">
                  <a:extLst>
                    <a:ext uri="{9D8B030D-6E8A-4147-A177-3AD203B41FA5}">
                      <a16:colId xmlns:a16="http://schemas.microsoft.com/office/drawing/2014/main" val="115022515"/>
                    </a:ext>
                  </a:extLst>
                </a:gridCol>
              </a:tblGrid>
              <a:tr h="4889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Ранг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Образовательная организация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Вспомогательные запросы на сайт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5956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Свердловский областной медицинский колледж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8 675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9787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Уральский колледж строительства, архитектуры и предпринимательства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2 402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5420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Нижнетагильский государственный профессиональный колледж имени Никиты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Акинфиевича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Демидова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1 304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767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Уральский радиотехнический колледж имени А. С. Попова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1 152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4265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Екатеринбургский техникум Автоматика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131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1539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Объект 2">
            <a:extLst>
              <a:ext uri="{FF2B5EF4-FFF2-40B4-BE49-F238E27FC236}">
                <a16:creationId xmlns:a16="http://schemas.microsoft.com/office/drawing/2014/main" id="{AB689A5A-B24B-4997-9C42-25A7954BCB02}"/>
              </a:ext>
            </a:extLst>
          </p:cNvPr>
          <p:cNvSpPr txBox="1">
            <a:spLocks/>
          </p:cNvSpPr>
          <p:nvPr/>
        </p:nvSpPr>
        <p:spPr bwMode="auto">
          <a:xfrm>
            <a:off x="6096000" y="1151221"/>
            <a:ext cx="5947954" cy="438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lnSpcReduction="10000"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2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Рекомендации: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ru-RU" sz="2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санитарной обстановки в общежитиях;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Ротация преподавательского состава, введение постоянных срезов деятельности преподавателей независимыми организациями;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 прозрачным и открытым процесс приёмной комиссии;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Пересмотр образовательных программ и их усиление, особенно для ППКРС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3429A59C-9E26-4670-9C23-999CBA1920E3}"/>
              </a:ext>
            </a:extLst>
          </p:cNvPr>
          <p:cNvSpPr txBox="1">
            <a:spLocks/>
          </p:cNvSpPr>
          <p:nvPr/>
        </p:nvSpPr>
        <p:spPr bwMode="auto">
          <a:xfrm>
            <a:off x="396241" y="671405"/>
            <a:ext cx="5699759" cy="438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2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Выводы: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ru-RU" sz="2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доля сообщений положительной тональности;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Акцент на процессуальном, а не результативном значении обучения;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Амбивалентная тональность касается сообщений, касающихся работы преподавателей и обучения.</a:t>
            </a:r>
          </a:p>
        </p:txBody>
      </p:sp>
    </p:spTree>
    <p:extLst>
      <p:ext uri="{BB962C8B-B14F-4D97-AF65-F5344CB8AC3E}">
        <p14:creationId xmlns:p14="http://schemas.microsoft.com/office/powerpoint/2010/main" val="3129575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6">
            <a:extLst>
              <a:ext uri="{FF2B5EF4-FFF2-40B4-BE49-F238E27FC236}">
                <a16:creationId xmlns:a16="http://schemas.microsoft.com/office/drawing/2014/main" id="{82BEE0AA-2DEC-4C94-BEE2-45C5F02A335C}"/>
              </a:ext>
            </a:extLst>
          </p:cNvPr>
          <p:cNvSpPr/>
          <p:nvPr/>
        </p:nvSpPr>
        <p:spPr>
          <a:xfrm>
            <a:off x="430213" y="1808163"/>
            <a:ext cx="11491912" cy="3094037"/>
          </a:xfrm>
          <a:prstGeom prst="rect">
            <a:avLst/>
          </a:prstGeom>
          <a:solidFill>
            <a:srgbClr val="4472C4"/>
          </a:solidFill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160" kern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" name="Прямоугольник 7">
            <a:extLst>
              <a:ext uri="{FF2B5EF4-FFF2-40B4-BE49-F238E27FC236}">
                <a16:creationId xmlns:a16="http://schemas.microsoft.com/office/drawing/2014/main" id="{897F2715-6C92-40AB-AF02-0379912AF43A}"/>
              </a:ext>
            </a:extLst>
          </p:cNvPr>
          <p:cNvSpPr/>
          <p:nvPr/>
        </p:nvSpPr>
        <p:spPr>
          <a:xfrm>
            <a:off x="430213" y="1903413"/>
            <a:ext cx="11491912" cy="284003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600" b="1" kern="0" dirty="0">
                <a:solidFill>
                  <a:schemeClr val="bg1"/>
                </a:solidFill>
                <a:latin typeface="Times New Roman" pitchFamily="18"/>
                <a:cs typeface="Times New Roman" pitchFamily="18"/>
              </a:rPr>
              <a:t>БЛАГОДАРЮ ЗА ВНИМАНИЕ!</a:t>
            </a:r>
          </a:p>
        </p:txBody>
      </p:sp>
      <p:sp>
        <p:nvSpPr>
          <p:cNvPr id="5" name="Прямоугольник 9">
            <a:extLst>
              <a:ext uri="{FF2B5EF4-FFF2-40B4-BE49-F238E27FC236}">
                <a16:creationId xmlns:a16="http://schemas.microsoft.com/office/drawing/2014/main" id="{7724F1B9-6939-49EE-A158-CC1A9857708B}"/>
              </a:ext>
            </a:extLst>
          </p:cNvPr>
          <p:cNvSpPr/>
          <p:nvPr/>
        </p:nvSpPr>
        <p:spPr>
          <a:xfrm rot="5399996" flipH="1">
            <a:off x="6153150" y="-820737"/>
            <a:ext cx="46038" cy="11491912"/>
          </a:xfrm>
          <a:prstGeom prst="rect">
            <a:avLst/>
          </a:prstGeom>
          <a:solidFill>
            <a:srgbClr val="C00000"/>
          </a:solidFill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160" kern="0">
              <a:solidFill>
                <a:srgbClr val="FFFFF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57025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9511</TotalTime>
  <Words>591</Words>
  <Application>Microsoft Office PowerPoint</Application>
  <PresentationFormat>Широкоэкранный</PresentationFormat>
  <Paragraphs>188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Поисковые запросы образовательных организаций СПО по региону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Синхронизация Профессионалитет</dc:title>
  <dc:creator>Буглак Дмитрий Викторович</dc:creator>
  <cp:lastModifiedBy>Латышев Дмитрий Михайлович</cp:lastModifiedBy>
  <cp:revision>1408</cp:revision>
  <cp:lastPrinted>2025-11-27T03:53:28Z</cp:lastPrinted>
  <dcterms:created xsi:type="dcterms:W3CDTF">2025-01-29T04:56:37Z</dcterms:created>
  <dcterms:modified xsi:type="dcterms:W3CDTF">2025-12-23T05:09:06Z</dcterms:modified>
</cp:coreProperties>
</file>